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73"/>
  </p:notesMasterIdLst>
  <p:sldIdLst>
    <p:sldId id="1676" r:id="rId2"/>
    <p:sldId id="1677" r:id="rId3"/>
    <p:sldId id="1678" r:id="rId4"/>
    <p:sldId id="1682" r:id="rId5"/>
    <p:sldId id="1608" r:id="rId6"/>
    <p:sldId id="1609" r:id="rId7"/>
    <p:sldId id="1610" r:id="rId8"/>
    <p:sldId id="1611" r:id="rId9"/>
    <p:sldId id="1612" r:id="rId10"/>
    <p:sldId id="1613" r:id="rId11"/>
    <p:sldId id="1614" r:id="rId12"/>
    <p:sldId id="1615" r:id="rId13"/>
    <p:sldId id="1616" r:id="rId14"/>
    <p:sldId id="1617" r:id="rId15"/>
    <p:sldId id="1618" r:id="rId16"/>
    <p:sldId id="1619" r:id="rId17"/>
    <p:sldId id="1620" r:id="rId18"/>
    <p:sldId id="1621" r:id="rId19"/>
    <p:sldId id="1622" r:id="rId20"/>
    <p:sldId id="1623" r:id="rId21"/>
    <p:sldId id="1624" r:id="rId22"/>
    <p:sldId id="1625" r:id="rId23"/>
    <p:sldId id="1626" r:id="rId24"/>
    <p:sldId id="1627" r:id="rId25"/>
    <p:sldId id="1628" r:id="rId26"/>
    <p:sldId id="1629" r:id="rId27"/>
    <p:sldId id="1630" r:id="rId28"/>
    <p:sldId id="1631" r:id="rId29"/>
    <p:sldId id="1632" r:id="rId30"/>
    <p:sldId id="1633" r:id="rId31"/>
    <p:sldId id="1634" r:id="rId32"/>
    <p:sldId id="1635" r:id="rId33"/>
    <p:sldId id="1636" r:id="rId34"/>
    <p:sldId id="1637" r:id="rId35"/>
    <p:sldId id="1638" r:id="rId36"/>
    <p:sldId id="1639" r:id="rId37"/>
    <p:sldId id="1640" r:id="rId38"/>
    <p:sldId id="1641" r:id="rId39"/>
    <p:sldId id="1642" r:id="rId40"/>
    <p:sldId id="1643" r:id="rId41"/>
    <p:sldId id="1683" r:id="rId42"/>
    <p:sldId id="1645" r:id="rId43"/>
    <p:sldId id="1647" r:id="rId44"/>
    <p:sldId id="1648" r:id="rId45"/>
    <p:sldId id="1649" r:id="rId46"/>
    <p:sldId id="1650" r:id="rId47"/>
    <p:sldId id="1651" r:id="rId48"/>
    <p:sldId id="1652" r:id="rId49"/>
    <p:sldId id="1653" r:id="rId50"/>
    <p:sldId id="1654" r:id="rId51"/>
    <p:sldId id="1655" r:id="rId52"/>
    <p:sldId id="1656" r:id="rId53"/>
    <p:sldId id="1657" r:id="rId54"/>
    <p:sldId id="1658" r:id="rId55"/>
    <p:sldId id="1659" r:id="rId56"/>
    <p:sldId id="1660" r:id="rId57"/>
    <p:sldId id="1661" r:id="rId58"/>
    <p:sldId id="1662" r:id="rId59"/>
    <p:sldId id="1663" r:id="rId60"/>
    <p:sldId id="1664" r:id="rId61"/>
    <p:sldId id="1665" r:id="rId62"/>
    <p:sldId id="1666" r:id="rId63"/>
    <p:sldId id="1667" r:id="rId64"/>
    <p:sldId id="1668" r:id="rId65"/>
    <p:sldId id="1669" r:id="rId66"/>
    <p:sldId id="1670" r:id="rId67"/>
    <p:sldId id="1671" r:id="rId68"/>
    <p:sldId id="1672" r:id="rId69"/>
    <p:sldId id="1673" r:id="rId70"/>
    <p:sldId id="1674" r:id="rId71"/>
    <p:sldId id="1675" r:id="rId7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Open Sans" panose="020B0604020202020204" charset="0"/>
      <p:regular r:id="rId78"/>
      <p:bold r:id="rId79"/>
      <p:italic r:id="rId80"/>
      <p:boldItalic r:id="rId81"/>
    </p:embeddedFont>
    <p:embeddedFont>
      <p:font typeface="Roboto Slab" panose="020B0604020202020204" charset="0"/>
      <p:regular r:id="rId82"/>
      <p:bold r:id="rId83"/>
    </p:embeddedFont>
    <p:embeddedFont>
      <p:font typeface="Tahoma" panose="020B0604030504040204" pitchFamily="34" charset="0"/>
      <p:regular r:id="rId84"/>
      <p:bold r:id="rId85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26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pos="2789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3901" userDrawn="1">
          <p15:clr>
            <a:srgbClr val="A4A3A4"/>
          </p15:clr>
        </p15:guide>
        <p15:guide id="9" pos="2109" userDrawn="1">
          <p15:clr>
            <a:srgbClr val="A4A3A4"/>
          </p15:clr>
        </p15:guide>
        <p15:guide id="10" pos="3674" userDrawn="1">
          <p15:clr>
            <a:srgbClr val="A4A3A4"/>
          </p15:clr>
        </p15:guide>
        <p15:guide id="11" orient="horz" pos="2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3C3"/>
    <a:srgbClr val="190E8C"/>
    <a:srgbClr val="00B050"/>
    <a:srgbClr val="FFD85D"/>
    <a:srgbClr val="53A68A"/>
    <a:srgbClr val="00B0F0"/>
    <a:srgbClr val="F5F6F7"/>
    <a:srgbClr val="692507"/>
    <a:srgbClr val="FFCC05"/>
    <a:srgbClr val="D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7" autoAdjust="0"/>
    <p:restoredTop sz="94053" autoAdjust="0"/>
  </p:normalViewPr>
  <p:slideViewPr>
    <p:cSldViewPr snapToGrid="0">
      <p:cViewPr varScale="1">
        <p:scale>
          <a:sx n="151" d="100"/>
          <a:sy n="151" d="100"/>
        </p:scale>
        <p:origin x="462" y="138"/>
      </p:cViewPr>
      <p:guideLst>
        <p:guide orient="horz" pos="237"/>
        <p:guide pos="226"/>
        <p:guide pos="5534"/>
        <p:guide orient="horz" pos="3026"/>
        <p:guide pos="3016"/>
        <p:guide pos="2789"/>
        <p:guide pos="1837"/>
        <p:guide pos="3901"/>
        <p:guide pos="2109"/>
        <p:guide pos="3674"/>
        <p:guide orient="horz" pos="2414"/>
      </p:guideLst>
    </p:cSldViewPr>
  </p:slideViewPr>
  <p:outlineViewPr>
    <p:cViewPr>
      <p:scale>
        <a:sx n="33" d="100"/>
        <a:sy n="33" d="100"/>
      </p:scale>
      <p:origin x="0" y="-151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font" Target="fonts/font11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B41E-17B3-44CE-8E19-FCB63DD51A2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DEFC-839A-4688-A129-6AA2F4833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6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" Type="http://schemas.openxmlformats.org/officeDocument/2006/relationships/image" Target="../media/image4.jpeg"/><Relationship Id="rId16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3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0.xml"/><Relationship Id="rId18" Type="http://schemas.openxmlformats.org/officeDocument/2006/relationships/slide" Target="slide70.xml"/><Relationship Id="rId3" Type="http://schemas.openxmlformats.org/officeDocument/2006/relationships/slide" Target="slide42.xml"/><Relationship Id="rId7" Type="http://schemas.openxmlformats.org/officeDocument/2006/relationships/slide" Target="slide50.xml"/><Relationship Id="rId12" Type="http://schemas.openxmlformats.org/officeDocument/2006/relationships/slide" Target="slide58.xml"/><Relationship Id="rId17" Type="http://schemas.openxmlformats.org/officeDocument/2006/relationships/slide" Target="slide68.xml"/><Relationship Id="rId2" Type="http://schemas.openxmlformats.org/officeDocument/2006/relationships/image" Target="../media/image18.jpeg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11" Type="http://schemas.openxmlformats.org/officeDocument/2006/relationships/slide" Target="slide56.xml"/><Relationship Id="rId5" Type="http://schemas.openxmlformats.org/officeDocument/2006/relationships/slide" Target="slide46.xml"/><Relationship Id="rId15" Type="http://schemas.openxmlformats.org/officeDocument/2006/relationships/slide" Target="slide64.xml"/><Relationship Id="rId10" Type="http://schemas.openxmlformats.org/officeDocument/2006/relationships/slide" Target="slide54.xml"/><Relationship Id="rId4" Type="http://schemas.openxmlformats.org/officeDocument/2006/relationships/slide" Target="slide44.xml"/><Relationship Id="rId9" Type="http://schemas.openxmlformats.org/officeDocument/2006/relationships/slide" Target="slide52.xml"/><Relationship Id="rId14" Type="http://schemas.openxmlformats.org/officeDocument/2006/relationships/slide" Target="slide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 апреля 1818 года родился император Александр II - Российское  историческое 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6800" cy="51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1B4AA5-D5F6-4D0B-9EDD-C0BF24404FEF}"/>
              </a:ext>
            </a:extLst>
          </p:cNvPr>
          <p:cNvSpPr/>
          <p:nvPr/>
        </p:nvSpPr>
        <p:spPr>
          <a:xfrm>
            <a:off x="358775" y="412706"/>
            <a:ext cx="4068763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tabLst>
                <a:tab pos="358775" algn="l"/>
              </a:tabLst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«Правление Александра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II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»</a:t>
            </a:r>
            <a:br>
              <a:rPr lang="ru-RU" sz="4000" dirty="0">
                <a:solidFill>
                  <a:schemeClr val="bg1"/>
                </a:solidFill>
                <a:latin typeface="+mj-lt"/>
              </a:rPr>
            </a:b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190E8C"/>
                </a:solidFill>
                <a:latin typeface="+mj-lt"/>
              </a:rPr>
              <a:t>интерактивная игра по истории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id="{66192256-19E3-4BC1-BFF3-A05D1C0DB18F}"/>
              </a:ext>
            </a:extLst>
          </p:cNvPr>
          <p:cNvSpPr/>
          <p:nvPr/>
        </p:nvSpPr>
        <p:spPr>
          <a:xfrm>
            <a:off x="1003586" y="2803429"/>
            <a:ext cx="2779139" cy="742706"/>
          </a:xfrm>
          <a:prstGeom prst="roundRect">
            <a:avLst/>
          </a:prstGeom>
          <a:solidFill>
            <a:srgbClr val="FFD85D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  <a:latin typeface="+mj-lt"/>
              </a:rPr>
              <a:t>Начать игру</a:t>
            </a:r>
          </a:p>
        </p:txBody>
      </p:sp>
      <p:sp>
        <p:nvSpPr>
          <p:cNvPr id="7" name="Скругленный 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66192256-19E3-4BC1-BFF3-A05D1C0DB18F}"/>
              </a:ext>
            </a:extLst>
          </p:cNvPr>
          <p:cNvSpPr/>
          <p:nvPr/>
        </p:nvSpPr>
        <p:spPr>
          <a:xfrm>
            <a:off x="1003586" y="3832225"/>
            <a:ext cx="2779139" cy="742706"/>
          </a:xfrm>
          <a:prstGeom prst="roundRect">
            <a:avLst/>
          </a:prstGeom>
          <a:solidFill>
            <a:srgbClr val="FFD85D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  <a:latin typeface="+mj-lt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18978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1085850" y="2278636"/>
            <a:ext cx="510698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94206A-A71D-4583-B82C-FAECAFB8581F}"/>
              </a:ext>
            </a:extLst>
          </p:cNvPr>
          <p:cNvSpPr/>
          <p:nvPr/>
        </p:nvSpPr>
        <p:spPr>
          <a:xfrm>
            <a:off x="1085850" y="2983010"/>
            <a:ext cx="4641182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: скругленные углы 17">
            <a:hlinkClick r:id="rId2" action="ppaction://hlinksldjump"/>
            <a:extLst>
              <a:ext uri="{FF2B5EF4-FFF2-40B4-BE49-F238E27FC236}">
                <a16:creationId xmlns:a16="http://schemas.microsoft.com/office/drawing/2014/main" id="{D3B036A1-38AF-4379-940D-F5C375821216}"/>
              </a:ext>
            </a:extLst>
          </p:cNvPr>
          <p:cNvSpPr/>
          <p:nvPr/>
        </p:nvSpPr>
        <p:spPr>
          <a:xfrm>
            <a:off x="358775" y="355418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hlinkClick r:id="rId2" action="ppaction://hlinksldjump"/>
            <a:extLst>
              <a:ext uri="{FF2B5EF4-FFF2-40B4-BE49-F238E27FC236}">
                <a16:creationId xmlns:a16="http://schemas.microsoft.com/office/drawing/2014/main" id="{37674149-0BB2-4BD0-B568-1051198936A8}"/>
              </a:ext>
            </a:extLst>
          </p:cNvPr>
          <p:cNvSpPr/>
          <p:nvPr/>
        </p:nvSpPr>
        <p:spPr>
          <a:xfrm>
            <a:off x="358775" y="2852953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hlinkClick r:id="rId3" action="ppaction://hlinksldjump"/>
            <a:extLst>
              <a:ext uri="{FF2B5EF4-FFF2-40B4-BE49-F238E27FC236}">
                <a16:creationId xmlns:a16="http://schemas.microsoft.com/office/drawing/2014/main" id="{7A72E5E1-0152-47D2-A418-ECF2F102A6FF}"/>
              </a:ext>
            </a:extLst>
          </p:cNvPr>
          <p:cNvSpPr/>
          <p:nvPr/>
        </p:nvSpPr>
        <p:spPr>
          <a:xfrm>
            <a:off x="358775" y="215171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66E03B-51CA-4AC6-96AE-2700D0181049}"/>
              </a:ext>
            </a:extLst>
          </p:cNvPr>
          <p:cNvSpPr/>
          <p:nvPr/>
        </p:nvSpPr>
        <p:spPr>
          <a:xfrm flipH="1">
            <a:off x="358775" y="1049312"/>
            <a:ext cx="7088772" cy="11227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>
                <a:latin typeface="+mj-lt"/>
              </a:rPr>
              <a:t>Сколько детей было у Александра </a:t>
            </a:r>
            <a:r>
              <a:rPr lang="en-US" sz="3200" dirty="0">
                <a:latin typeface="+mj-lt"/>
              </a:rPr>
              <a:t>II</a:t>
            </a:r>
            <a:r>
              <a:rPr lang="ru-RU" sz="3200" dirty="0">
                <a:latin typeface="+mj-lt"/>
              </a:rPr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DA5955-AA70-47B2-B2EE-8A43F7891F05}"/>
              </a:ext>
            </a:extLst>
          </p:cNvPr>
          <p:cNvSpPr/>
          <p:nvPr/>
        </p:nvSpPr>
        <p:spPr>
          <a:xfrm>
            <a:off x="1085850" y="3537443"/>
            <a:ext cx="4304297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7" name="Picture 6" descr="Жена на один год. Как овдовевший Александр II обвенчался с фавориткой |  Люди | ОБЩЕСТВО | АиФ Санкт-Петер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99" y="1861751"/>
            <a:ext cx="4766403" cy="316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6" y="2408157"/>
            <a:ext cx="527200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14A831-1F68-43EF-8EC3-DDF70E04F088}"/>
              </a:ext>
            </a:extLst>
          </p:cNvPr>
          <p:cNvSpPr/>
          <p:nvPr/>
        </p:nvSpPr>
        <p:spPr>
          <a:xfrm flipH="1">
            <a:off x="358775" y="1049312"/>
            <a:ext cx="7088772" cy="108363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/>
              <a:t>Сколько детей было у </a:t>
            </a:r>
          </a:p>
          <a:p>
            <a:pPr>
              <a:lnSpc>
                <a:spcPct val="114000"/>
              </a:lnSpc>
            </a:pPr>
            <a:r>
              <a:rPr lang="ru-RU" sz="3200" dirty="0"/>
              <a:t>Александра </a:t>
            </a:r>
            <a:r>
              <a:rPr lang="en-US" sz="3200" dirty="0"/>
              <a:t>II</a:t>
            </a:r>
            <a:r>
              <a:rPr lang="ru-RU" sz="3200" dirty="0"/>
              <a:t>?</a:t>
            </a:r>
          </a:p>
        </p:txBody>
      </p:sp>
      <p:pic>
        <p:nvPicPr>
          <p:cNvPr id="12" name="Picture 6" descr="Жена на один год. Как овдовевший Александр II обвенчался с фавориткой |  Люди | ОБЩЕСТВО | АиФ 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99" y="1861751"/>
            <a:ext cx="4766403" cy="316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69420-9D47-4E13-83DD-5494362A2023}"/>
              </a:ext>
            </a:extLst>
          </p:cNvPr>
          <p:cNvSpPr txBox="1"/>
          <p:nvPr/>
        </p:nvSpPr>
        <p:spPr>
          <a:xfrm>
            <a:off x="358776" y="2408157"/>
            <a:ext cx="527200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A3ECB2-4F5C-4058-8780-0F9615C74313}"/>
              </a:ext>
            </a:extLst>
          </p:cNvPr>
          <p:cNvSpPr/>
          <p:nvPr/>
        </p:nvSpPr>
        <p:spPr>
          <a:xfrm flipH="1">
            <a:off x="358775" y="1049312"/>
            <a:ext cx="7088772" cy="108363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/>
              <a:t>Сколько детей было у </a:t>
            </a:r>
          </a:p>
          <a:p>
            <a:pPr>
              <a:lnSpc>
                <a:spcPct val="114000"/>
              </a:lnSpc>
            </a:pPr>
            <a:r>
              <a:rPr lang="ru-RU" sz="3200" dirty="0"/>
              <a:t>Александра </a:t>
            </a:r>
            <a:r>
              <a:rPr lang="en-US" sz="3200" dirty="0"/>
              <a:t>II</a:t>
            </a:r>
            <a:r>
              <a:rPr lang="ru-RU" sz="3200" dirty="0"/>
              <a:t>?</a:t>
            </a:r>
          </a:p>
        </p:txBody>
      </p:sp>
      <p:pic>
        <p:nvPicPr>
          <p:cNvPr id="13" name="Picture 6" descr="Жена на один год. Как овдовевший Александр II обвенчался с фавориткой |  Люди | ОБЩЕСТВО | АиФ 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599" y="1861751"/>
            <a:ext cx="4766403" cy="316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104" y="107151"/>
            <a:ext cx="2069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4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787507-81A3-4CEB-82DB-2AA22DF4BF9F}"/>
              </a:ext>
            </a:extLst>
          </p:cNvPr>
          <p:cNvSpPr/>
          <p:nvPr/>
        </p:nvSpPr>
        <p:spPr>
          <a:xfrm flipH="1">
            <a:off x="358775" y="1049312"/>
            <a:ext cx="7088772" cy="11227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>
                <a:latin typeface="+mj-lt"/>
              </a:rPr>
              <a:t>Кем приходился Император Александр </a:t>
            </a:r>
            <a:r>
              <a:rPr lang="en-US" sz="3200" dirty="0">
                <a:latin typeface="+mj-lt"/>
              </a:rPr>
              <a:t>I </a:t>
            </a:r>
            <a:r>
              <a:rPr lang="ru-RU" sz="3200" dirty="0">
                <a:latin typeface="+mj-lt"/>
              </a:rPr>
              <a:t>Александру </a:t>
            </a:r>
            <a:r>
              <a:rPr lang="en-US" sz="3200" dirty="0">
                <a:latin typeface="+mj-lt"/>
              </a:rPr>
              <a:t>II</a:t>
            </a:r>
            <a:r>
              <a:rPr lang="ru-RU" sz="3200" dirty="0">
                <a:latin typeface="+mj-lt"/>
              </a:rPr>
              <a:t>?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E4F3C18-FEF4-4108-8B12-3743A6E8A4ED}"/>
              </a:ext>
            </a:extLst>
          </p:cNvPr>
          <p:cNvSpPr/>
          <p:nvPr/>
        </p:nvSpPr>
        <p:spPr>
          <a:xfrm>
            <a:off x="1085850" y="2278636"/>
            <a:ext cx="510698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отцом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EB08732-C856-4B26-9554-50220DBAEB97}"/>
              </a:ext>
            </a:extLst>
          </p:cNvPr>
          <p:cNvSpPr/>
          <p:nvPr/>
        </p:nvSpPr>
        <p:spPr>
          <a:xfrm>
            <a:off x="1085850" y="2983010"/>
            <a:ext cx="4641182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дедом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303745B-5474-4E9D-8FA5-0E907A399BE2}"/>
              </a:ext>
            </a:extLst>
          </p:cNvPr>
          <p:cNvSpPr/>
          <p:nvPr/>
        </p:nvSpPr>
        <p:spPr>
          <a:xfrm>
            <a:off x="1085849" y="3684245"/>
            <a:ext cx="4304297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дядей</a:t>
            </a:r>
          </a:p>
        </p:txBody>
      </p:sp>
      <p:sp>
        <p:nvSpPr>
          <p:cNvPr id="36" name="Прямоугольник: скругленные углы 35">
            <a:hlinkClick r:id="rId2" action="ppaction://hlinksldjump"/>
            <a:extLst>
              <a:ext uri="{FF2B5EF4-FFF2-40B4-BE49-F238E27FC236}">
                <a16:creationId xmlns:a16="http://schemas.microsoft.com/office/drawing/2014/main" id="{2E21A1D5-A4F3-4E3F-AF81-0219BBA7F075}"/>
              </a:ext>
            </a:extLst>
          </p:cNvPr>
          <p:cNvSpPr/>
          <p:nvPr/>
        </p:nvSpPr>
        <p:spPr>
          <a:xfrm>
            <a:off x="358775" y="355418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7" name="Прямоугольник: скругленные углы 36">
            <a:hlinkClick r:id="rId3" action="ppaction://hlinksldjump"/>
            <a:extLst>
              <a:ext uri="{FF2B5EF4-FFF2-40B4-BE49-F238E27FC236}">
                <a16:creationId xmlns:a16="http://schemas.microsoft.com/office/drawing/2014/main" id="{9379C858-8BCC-4C78-B17F-99CC118B3C88}"/>
              </a:ext>
            </a:extLst>
          </p:cNvPr>
          <p:cNvSpPr/>
          <p:nvPr/>
        </p:nvSpPr>
        <p:spPr>
          <a:xfrm>
            <a:off x="358775" y="2852953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8" name="Прямоугольник: скругленные углы 37">
            <a:hlinkClick r:id="rId3" action="ppaction://hlinksldjump"/>
            <a:extLst>
              <a:ext uri="{FF2B5EF4-FFF2-40B4-BE49-F238E27FC236}">
                <a16:creationId xmlns:a16="http://schemas.microsoft.com/office/drawing/2014/main" id="{54249DB2-02E2-4A7A-B15D-0EE27B975887}"/>
              </a:ext>
            </a:extLst>
          </p:cNvPr>
          <p:cNvSpPr/>
          <p:nvPr/>
        </p:nvSpPr>
        <p:spPr>
          <a:xfrm>
            <a:off x="358775" y="215171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pic>
        <p:nvPicPr>
          <p:cNvPr id="14338" name="Picture 2" descr="Alexander I of Russia - Wikiped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1620359"/>
            <a:ext cx="2649036" cy="338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6" y="2382331"/>
            <a:ext cx="5608887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дядей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pic>
        <p:nvPicPr>
          <p:cNvPr id="12" name="Picture 2" descr="Alexander I of Russia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1620359"/>
            <a:ext cx="2649036" cy="338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787507-81A3-4CEB-82DB-2AA22DF4BF9F}"/>
              </a:ext>
            </a:extLst>
          </p:cNvPr>
          <p:cNvSpPr/>
          <p:nvPr/>
        </p:nvSpPr>
        <p:spPr>
          <a:xfrm flipH="1">
            <a:off x="358775" y="1049312"/>
            <a:ext cx="7088772" cy="11227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>
                <a:latin typeface="+mj-lt"/>
              </a:rPr>
              <a:t>Кем приходился Император Александр </a:t>
            </a:r>
            <a:r>
              <a:rPr lang="en-US" sz="3200" dirty="0">
                <a:latin typeface="+mj-lt"/>
              </a:rPr>
              <a:t>I </a:t>
            </a:r>
            <a:r>
              <a:rPr lang="ru-RU" sz="3200" dirty="0">
                <a:latin typeface="+mj-lt"/>
              </a:rPr>
              <a:t>Александру </a:t>
            </a:r>
            <a:r>
              <a:rPr lang="en-US" sz="3200" dirty="0">
                <a:latin typeface="+mj-lt"/>
              </a:rPr>
              <a:t>II</a:t>
            </a:r>
            <a:r>
              <a:rPr lang="ru-RU" sz="32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5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15AB6B-A4A2-4158-8E2A-99CA737D1354}"/>
              </a:ext>
            </a:extLst>
          </p:cNvPr>
          <p:cNvSpPr txBox="1"/>
          <p:nvPr/>
        </p:nvSpPr>
        <p:spPr>
          <a:xfrm>
            <a:off x="358776" y="2344231"/>
            <a:ext cx="5608887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дядей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787507-81A3-4CEB-82DB-2AA22DF4BF9F}"/>
              </a:ext>
            </a:extLst>
          </p:cNvPr>
          <p:cNvSpPr/>
          <p:nvPr/>
        </p:nvSpPr>
        <p:spPr>
          <a:xfrm flipH="1">
            <a:off x="358775" y="1049312"/>
            <a:ext cx="7088772" cy="112274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dirty="0">
                <a:latin typeface="+mj-lt"/>
              </a:rPr>
              <a:t>Кем приходился Император Александр </a:t>
            </a:r>
            <a:r>
              <a:rPr lang="en-US" sz="3200" dirty="0">
                <a:latin typeface="+mj-lt"/>
              </a:rPr>
              <a:t>I </a:t>
            </a:r>
            <a:r>
              <a:rPr lang="ru-RU" sz="3200" dirty="0">
                <a:latin typeface="+mj-lt"/>
              </a:rPr>
              <a:t>Александру </a:t>
            </a:r>
            <a:r>
              <a:rPr lang="en-US" sz="3200" dirty="0">
                <a:latin typeface="+mj-lt"/>
              </a:rPr>
              <a:t>II</a:t>
            </a:r>
            <a:r>
              <a:rPr lang="ru-RU" sz="3200" dirty="0">
                <a:latin typeface="+mj-lt"/>
              </a:rPr>
              <a:t>?</a:t>
            </a:r>
          </a:p>
        </p:txBody>
      </p:sp>
      <p:pic>
        <p:nvPicPr>
          <p:cNvPr id="13" name="Picture 2" descr="Alexander I of Russia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1620359"/>
            <a:ext cx="2649036" cy="338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583" y="107151"/>
            <a:ext cx="1984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5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899063"/>
            <a:ext cx="8426450" cy="3952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Как звали отца Александра </a:t>
            </a:r>
            <a:r>
              <a:rPr lang="en-US" sz="2400" dirty="0"/>
              <a:t>II</a:t>
            </a:r>
            <a:r>
              <a:rPr lang="ru-RU" sz="2400" dirty="0"/>
              <a:t>?</a:t>
            </a:r>
          </a:p>
        </p:txBody>
      </p:sp>
      <p:pic>
        <p:nvPicPr>
          <p:cNvPr id="7170" name="Picture 2" descr="Оригинальные иллюстрации: Николай I с цесаревичем Александром Николаевичем  в мастерской художника в 1854 го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952500"/>
            <a:ext cx="4064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583" y="107151"/>
            <a:ext cx="1984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5</a:t>
            </a:r>
          </a:p>
        </p:txBody>
      </p:sp>
      <p:sp>
        <p:nvSpPr>
          <p:cNvPr id="17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36AD8E5-3852-4034-A09A-FBABDD626DFF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930B18-EBCD-4F76-81FE-44466CC64CD6}"/>
              </a:ext>
            </a:extLst>
          </p:cNvPr>
          <p:cNvSpPr/>
          <p:nvPr/>
        </p:nvSpPr>
        <p:spPr>
          <a:xfrm flipH="1">
            <a:off x="358775" y="899063"/>
            <a:ext cx="8426450" cy="32938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Как звали отца Александра </a:t>
            </a:r>
            <a:r>
              <a:rPr lang="en-US" sz="2000" dirty="0"/>
              <a:t>II</a:t>
            </a:r>
            <a:r>
              <a:rPr lang="ru-RU" sz="2000" dirty="0"/>
              <a:t>?</a:t>
            </a:r>
          </a:p>
        </p:txBody>
      </p:sp>
      <p:pic>
        <p:nvPicPr>
          <p:cNvPr id="33" name="Picture 2" descr="Оригинальные иллюстрации: Николай I с цесаревичем Александром Николаевичем  в мастерской художника в 1854 го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00" y="952500"/>
            <a:ext cx="4064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251827" y="2938842"/>
            <a:ext cx="5904498" cy="435312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Николай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575" y="107151"/>
            <a:ext cx="1992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2" y="930290"/>
            <a:ext cx="8582027" cy="115781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Кто являлся «наставником» (с обязанностью руководства всем процессом воспитания и образования) и учителем русского языка Александра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 </a:t>
            </a:r>
            <a:endParaRPr lang="ru-RU" sz="2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1DE3ED-D115-44FE-9CFE-B4C743712523}"/>
              </a:ext>
            </a:extLst>
          </p:cNvPr>
          <p:cNvSpPr/>
          <p:nvPr/>
        </p:nvSpPr>
        <p:spPr>
          <a:xfrm>
            <a:off x="1085847" y="2452863"/>
            <a:ext cx="5070477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М.Т. </a:t>
            </a:r>
            <a:r>
              <a:rPr 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Лорис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-Меликов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2B215D-E035-4968-9FB7-6BA673BC811F}"/>
              </a:ext>
            </a:extLst>
          </p:cNvPr>
          <p:cNvSpPr/>
          <p:nvPr/>
        </p:nvSpPr>
        <p:spPr>
          <a:xfrm>
            <a:off x="1085848" y="3157237"/>
            <a:ext cx="4538686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В.А. Жуковский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68EFA2E-87A3-47C7-82A6-685CE72BF1B0}"/>
              </a:ext>
            </a:extLst>
          </p:cNvPr>
          <p:cNvSpPr/>
          <p:nvPr/>
        </p:nvSpPr>
        <p:spPr>
          <a:xfrm>
            <a:off x="1085848" y="3852256"/>
            <a:ext cx="5303935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М.М. Сперанский</a:t>
            </a:r>
          </a:p>
        </p:txBody>
      </p:sp>
      <p:sp>
        <p:nvSpPr>
          <p:cNvPr id="19" name="Прямоугольник: скругленные углы 18">
            <a:hlinkClick r:id="rId2" action="ppaction://hlinksldjump"/>
            <a:extLst>
              <a:ext uri="{FF2B5EF4-FFF2-40B4-BE49-F238E27FC236}">
                <a16:creationId xmlns:a16="http://schemas.microsoft.com/office/drawing/2014/main" id="{4C5FAE21-914D-47C5-AEDB-4580B72C68AC}"/>
              </a:ext>
            </a:extLst>
          </p:cNvPr>
          <p:cNvSpPr/>
          <p:nvPr/>
        </p:nvSpPr>
        <p:spPr>
          <a:xfrm>
            <a:off x="358773" y="3728415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hlinkClick r:id="rId3" action="ppaction://hlinksldjump"/>
            <a:extLst>
              <a:ext uri="{FF2B5EF4-FFF2-40B4-BE49-F238E27FC236}">
                <a16:creationId xmlns:a16="http://schemas.microsoft.com/office/drawing/2014/main" id="{5E3CC130-887D-4771-9718-2BE6E261F4AE}"/>
              </a:ext>
            </a:extLst>
          </p:cNvPr>
          <p:cNvSpPr/>
          <p:nvPr/>
        </p:nvSpPr>
        <p:spPr>
          <a:xfrm>
            <a:off x="358773" y="3027180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hlinkClick r:id="rId2" action="ppaction://hlinksldjump"/>
            <a:extLst>
              <a:ext uri="{FF2B5EF4-FFF2-40B4-BE49-F238E27FC236}">
                <a16:creationId xmlns:a16="http://schemas.microsoft.com/office/drawing/2014/main" id="{B22B529E-E525-42E0-8E4E-6DA762EEF95D}"/>
              </a:ext>
            </a:extLst>
          </p:cNvPr>
          <p:cNvSpPr/>
          <p:nvPr/>
        </p:nvSpPr>
        <p:spPr>
          <a:xfrm>
            <a:off x="358773" y="2325945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pic>
        <p:nvPicPr>
          <p:cNvPr id="15362" name="Picture 2" descr="Жуковский, Василий Андреевич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569" y="1790700"/>
            <a:ext cx="2403063" cy="327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C03735-3128-426A-B783-AA8CFF5A578B}"/>
              </a:ext>
            </a:extLst>
          </p:cNvPr>
          <p:cNvSpPr txBox="1"/>
          <p:nvPr/>
        </p:nvSpPr>
        <p:spPr>
          <a:xfrm>
            <a:off x="358773" y="2449959"/>
            <a:ext cx="4586206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В.А. Жуковский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2" y="930290"/>
            <a:ext cx="8582027" cy="115781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Кто являлся «наставником» (с обязанностью руководства всем процессом воспитания и образования) и учителем русского языка Александра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 </a:t>
            </a:r>
            <a:endParaRPr lang="ru-RU" sz="2200" dirty="0"/>
          </a:p>
        </p:txBody>
      </p:sp>
      <p:pic>
        <p:nvPicPr>
          <p:cNvPr id="14" name="Picture 2" descr="Жуковский, Василий Андре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569" y="1790700"/>
            <a:ext cx="2403063" cy="327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FABDED2E-5BA3-47DC-A30B-9A6F40A55845}"/>
              </a:ext>
            </a:extLst>
          </p:cNvPr>
          <p:cNvSpPr/>
          <p:nvPr/>
        </p:nvSpPr>
        <p:spPr>
          <a:xfrm>
            <a:off x="6658031" y="4266874"/>
            <a:ext cx="2127194" cy="515261"/>
          </a:xfrm>
          <a:prstGeom prst="roundRect">
            <a:avLst>
              <a:gd name="adj" fmla="val 50000"/>
            </a:avLst>
          </a:prstGeom>
          <a:solidFill>
            <a:srgbClr val="FFD85D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200" b="1">
                <a:solidFill>
                  <a:schemeClr val="tx1"/>
                </a:solidFill>
              </a:rPr>
              <a:t>Вернуться в меню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67B7E2-8EE2-40D4-AB29-155D7B2B3647}"/>
              </a:ext>
            </a:extLst>
          </p:cNvPr>
          <p:cNvSpPr/>
          <p:nvPr/>
        </p:nvSpPr>
        <p:spPr>
          <a:xfrm>
            <a:off x="358776" y="288000"/>
            <a:ext cx="40687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77">
              <a:tabLst>
                <a:tab pos="358775" algn="l"/>
              </a:tabLst>
            </a:pPr>
            <a:r>
              <a:rPr lang="ru-RU" sz="2800">
                <a:solidFill>
                  <a:srgbClr val="5F55CD"/>
                </a:solidFill>
                <a:latin typeface="+mj-lt"/>
              </a:rPr>
              <a:t>Правила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D0243-9369-4069-A587-E7637A2B7E05}"/>
              </a:ext>
            </a:extLst>
          </p:cNvPr>
          <p:cNvSpPr txBox="1"/>
          <p:nvPr/>
        </p:nvSpPr>
        <p:spPr>
          <a:xfrm>
            <a:off x="358775" y="1094423"/>
            <a:ext cx="4068763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В игре 5 туров. Каждому туру соответствует предмет.</a:t>
            </a:r>
          </a:p>
          <a:p>
            <a:pPr defTabSz="914377"/>
            <a:r>
              <a:rPr lang="ru-RU" sz="1600" dirty="0">
                <a:solidFill>
                  <a:prstClr val="black"/>
                </a:solidFill>
              </a:rPr>
              <a:t>Туры можно проходить в любом порядке, как и задания.</a:t>
            </a:r>
          </a:p>
          <a:p>
            <a:pPr defTabSz="914377"/>
            <a:endParaRPr lang="ru-RU" sz="1600" dirty="0">
              <a:solidFill>
                <a:prstClr val="black"/>
              </a:solidFill>
            </a:endParaRPr>
          </a:p>
          <a:p>
            <a:pPr defTabSz="914377"/>
            <a:r>
              <a:rPr lang="ru-RU" sz="1600" dirty="0">
                <a:solidFill>
                  <a:prstClr val="black"/>
                </a:solidFill>
              </a:rPr>
              <a:t>Играть можно одному или же разбиться на команды.</a:t>
            </a:r>
          </a:p>
          <a:p>
            <a:pPr defTabSz="914377"/>
            <a:endParaRPr lang="ru-RU" sz="1600" dirty="0">
              <a:solidFill>
                <a:prstClr val="black"/>
              </a:solidFill>
            </a:endParaRPr>
          </a:p>
          <a:p>
            <a:pPr defTabSz="914377"/>
            <a:r>
              <a:rPr lang="ru-RU" sz="1600" dirty="0">
                <a:solidFill>
                  <a:prstClr val="black"/>
                </a:solidFill>
              </a:rPr>
              <a:t>Если команда ответила правильно, то она может сделать ещё один ход. </a:t>
            </a:r>
          </a:p>
          <a:p>
            <a:pPr defTabSz="914377"/>
            <a:r>
              <a:rPr lang="ru-RU" sz="1600" dirty="0">
                <a:solidFill>
                  <a:prstClr val="black"/>
                </a:solidFill>
              </a:rPr>
              <a:t>Если неправильно, то ход переходит к команде соперника.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D0243-9369-4069-A587-E7637A2B7E05}"/>
              </a:ext>
            </a:extLst>
          </p:cNvPr>
          <p:cNvSpPr txBox="1"/>
          <p:nvPr/>
        </p:nvSpPr>
        <p:spPr>
          <a:xfrm>
            <a:off x="4787900" y="1094423"/>
            <a:ext cx="40687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ru-RU" sz="1600">
                <a:solidFill>
                  <a:prstClr val="black"/>
                </a:solidFill>
              </a:rPr>
              <a:t>Выигрывает та команда, которая быстрее другой ответит на все вопросы и игровое поле которой станет пустым. </a:t>
            </a:r>
          </a:p>
        </p:txBody>
      </p:sp>
    </p:spTree>
    <p:extLst>
      <p:ext uri="{BB962C8B-B14F-4D97-AF65-F5344CB8AC3E}">
        <p14:creationId xmlns:p14="http://schemas.microsoft.com/office/powerpoint/2010/main" val="12741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EB754-FCB6-4B34-957A-664FB321F7C1}"/>
              </a:ext>
            </a:extLst>
          </p:cNvPr>
          <p:cNvSpPr txBox="1"/>
          <p:nvPr/>
        </p:nvSpPr>
        <p:spPr>
          <a:xfrm>
            <a:off x="358773" y="2449959"/>
            <a:ext cx="4586206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В.А. Жуковский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2" y="930290"/>
            <a:ext cx="8582027" cy="115781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Кто являлся «наставником» (с обязанностью руководства всем процессом воспитания и образования) и учителем русского языка Александра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 </a:t>
            </a:r>
            <a:endParaRPr lang="ru-RU" sz="2200" dirty="0"/>
          </a:p>
        </p:txBody>
      </p:sp>
      <p:pic>
        <p:nvPicPr>
          <p:cNvPr id="14" name="Picture 2" descr="Жуковский, Василий Андре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569" y="1790700"/>
            <a:ext cx="2403063" cy="327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4" y="892697"/>
            <a:ext cx="8159583" cy="32637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latin typeface="+mj-lt"/>
              </a:rPr>
              <a:t>Найдите ошибку в документе:</a:t>
            </a:r>
          </a:p>
        </p:txBody>
      </p:sp>
      <p:sp>
        <p:nvSpPr>
          <p:cNvPr id="2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748B9FEC-EA22-4663-A445-2D138049D59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4FC5ED5-5D43-43CE-9437-95E1D6732E8B}"/>
              </a:ext>
            </a:extLst>
          </p:cNvPr>
          <p:cNvSpPr/>
          <p:nvPr/>
        </p:nvSpPr>
        <p:spPr>
          <a:xfrm>
            <a:off x="236420" y="1477012"/>
            <a:ext cx="5331208" cy="2769989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 дневника министра внутренних дел П.А.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Валуева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5 марта 1860 г. Новая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эра. Сегодня был объявлен в Петербурге и Москве Манифест об отмене крепостного состояния»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Крупнейшие продюсерские компании совместно снимают кино о Санкт-Петербурге  XIX века - Новости | Кинопортал Кинобизнес сего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775" y="2699312"/>
            <a:ext cx="3495675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FC5ED5-5D43-43CE-9437-95E1D6732E8B}"/>
              </a:ext>
            </a:extLst>
          </p:cNvPr>
          <p:cNvSpPr/>
          <p:nvPr/>
        </p:nvSpPr>
        <p:spPr>
          <a:xfrm>
            <a:off x="236420" y="1477012"/>
            <a:ext cx="5331208" cy="2769989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 дневника министра внутренних дел П.А.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Валуева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5 марта 1860 г. Новая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эра. Сегодня был объявлен в Петербурге и Москве Манифест об отмене крепостного состояния»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7</a:t>
            </a:r>
          </a:p>
        </p:txBody>
      </p:sp>
      <p:sp>
        <p:nvSpPr>
          <p:cNvPr id="28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F10ED88B-0B5C-45DE-9623-314100400B2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BCD417-C69A-4463-90CD-1D572DD5280A}"/>
              </a:ext>
            </a:extLst>
          </p:cNvPr>
          <p:cNvSpPr txBox="1"/>
          <p:nvPr/>
        </p:nvSpPr>
        <p:spPr>
          <a:xfrm>
            <a:off x="5438775" y="1651458"/>
            <a:ext cx="3495675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1861 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4" y="892697"/>
            <a:ext cx="8159583" cy="32637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latin typeface="+mj-lt"/>
              </a:rPr>
              <a:t>Найдите ошибку в документе:</a:t>
            </a:r>
          </a:p>
        </p:txBody>
      </p:sp>
      <p:pic>
        <p:nvPicPr>
          <p:cNvPr id="13" name="Picture 2" descr="Крупнейшие продюсерские компании совместно снимают кино о Санкт-Петербурге  XIX века - Новости | Кинопортал Кинобизнес сегод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775" y="2699312"/>
            <a:ext cx="3495675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1085850" y="2567394"/>
            <a:ext cx="510698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94206A-A71D-4583-B82C-FAECAFB8581F}"/>
              </a:ext>
            </a:extLst>
          </p:cNvPr>
          <p:cNvSpPr/>
          <p:nvPr/>
        </p:nvSpPr>
        <p:spPr>
          <a:xfrm>
            <a:off x="1085850" y="3271768"/>
            <a:ext cx="4641182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Таганрог</a:t>
            </a:r>
          </a:p>
        </p:txBody>
      </p:sp>
      <p:sp>
        <p:nvSpPr>
          <p:cNvPr id="18" name="Прямоугольник: скругленные углы 17">
            <a:hlinkClick r:id="rId2" action="ppaction://hlinksldjump"/>
            <a:extLst>
              <a:ext uri="{FF2B5EF4-FFF2-40B4-BE49-F238E27FC236}">
                <a16:creationId xmlns:a16="http://schemas.microsoft.com/office/drawing/2014/main" id="{D3B036A1-38AF-4379-940D-F5C375821216}"/>
              </a:ext>
            </a:extLst>
          </p:cNvPr>
          <p:cNvSpPr/>
          <p:nvPr/>
        </p:nvSpPr>
        <p:spPr>
          <a:xfrm>
            <a:off x="358775" y="3842946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hlinkClick r:id="rId3" action="ppaction://hlinksldjump"/>
            <a:extLst>
              <a:ext uri="{FF2B5EF4-FFF2-40B4-BE49-F238E27FC236}">
                <a16:creationId xmlns:a16="http://schemas.microsoft.com/office/drawing/2014/main" id="{37674149-0BB2-4BD0-B568-1051198936A8}"/>
              </a:ext>
            </a:extLst>
          </p:cNvPr>
          <p:cNvSpPr/>
          <p:nvPr/>
        </p:nvSpPr>
        <p:spPr>
          <a:xfrm>
            <a:off x="358775" y="3141711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hlinkClick r:id="rId3" action="ppaction://hlinksldjump"/>
            <a:extLst>
              <a:ext uri="{FF2B5EF4-FFF2-40B4-BE49-F238E27FC236}">
                <a16:creationId xmlns:a16="http://schemas.microsoft.com/office/drawing/2014/main" id="{7A72E5E1-0152-47D2-A418-ECF2F102A6FF}"/>
              </a:ext>
            </a:extLst>
          </p:cNvPr>
          <p:cNvSpPr/>
          <p:nvPr/>
        </p:nvSpPr>
        <p:spPr>
          <a:xfrm>
            <a:off x="358775" y="2440476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66E03B-51CA-4AC6-96AE-2700D0181049}"/>
              </a:ext>
            </a:extLst>
          </p:cNvPr>
          <p:cNvSpPr/>
          <p:nvPr/>
        </p:nvSpPr>
        <p:spPr>
          <a:xfrm flipH="1">
            <a:off x="358774" y="1049312"/>
            <a:ext cx="7882857" cy="45698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>
                <a:latin typeface="+mj-lt"/>
              </a:rPr>
              <a:t>В каком городе умер Александр </a:t>
            </a:r>
            <a:r>
              <a:rPr lang="en-US" sz="2800" dirty="0">
                <a:latin typeface="+mj-lt"/>
              </a:rPr>
              <a:t>II</a:t>
            </a:r>
            <a:r>
              <a:rPr lang="ru-RU" sz="2800" dirty="0">
                <a:latin typeface="+mj-lt"/>
              </a:rPr>
              <a:t>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DA5955-AA70-47B2-B2EE-8A43F7891F05}"/>
              </a:ext>
            </a:extLst>
          </p:cNvPr>
          <p:cNvSpPr/>
          <p:nvPr/>
        </p:nvSpPr>
        <p:spPr>
          <a:xfrm>
            <a:off x="1085850" y="3973003"/>
            <a:ext cx="4304297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</p:txBody>
      </p:sp>
      <p:pic>
        <p:nvPicPr>
          <p:cNvPr id="17" name="Picture 2" descr="Убийство Александра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01" y="1820159"/>
            <a:ext cx="4714085" cy="305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6" y="2408157"/>
            <a:ext cx="527200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66E03B-51CA-4AC6-96AE-2700D0181049}"/>
              </a:ext>
            </a:extLst>
          </p:cNvPr>
          <p:cNvSpPr/>
          <p:nvPr/>
        </p:nvSpPr>
        <p:spPr>
          <a:xfrm flipH="1">
            <a:off x="358774" y="1049312"/>
            <a:ext cx="7882857" cy="45698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>
                <a:latin typeface="+mj-lt"/>
              </a:rPr>
              <a:t>В каком городе умер Александр </a:t>
            </a:r>
            <a:r>
              <a:rPr lang="en-US" sz="2800" dirty="0">
                <a:latin typeface="+mj-lt"/>
              </a:rPr>
              <a:t>II</a:t>
            </a:r>
            <a:r>
              <a:rPr lang="ru-RU" sz="2800" dirty="0">
                <a:latin typeface="+mj-lt"/>
              </a:rPr>
              <a:t>?</a:t>
            </a:r>
          </a:p>
        </p:txBody>
      </p:sp>
      <p:pic>
        <p:nvPicPr>
          <p:cNvPr id="25602" name="Picture 2" descr="Убийство Александра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01" y="1820159"/>
            <a:ext cx="4714085" cy="305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64F03-8C56-495D-BF4C-DEC0716C60A8}"/>
              </a:ext>
            </a:extLst>
          </p:cNvPr>
          <p:cNvSpPr txBox="1"/>
          <p:nvPr/>
        </p:nvSpPr>
        <p:spPr>
          <a:xfrm>
            <a:off x="358776" y="2408157"/>
            <a:ext cx="5272004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966E03B-51CA-4AC6-96AE-2700D0181049}"/>
              </a:ext>
            </a:extLst>
          </p:cNvPr>
          <p:cNvSpPr/>
          <p:nvPr/>
        </p:nvSpPr>
        <p:spPr>
          <a:xfrm flipH="1">
            <a:off x="358774" y="1049312"/>
            <a:ext cx="7882857" cy="45698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>
                <a:latin typeface="+mj-lt"/>
              </a:rPr>
              <a:t>В каком городе умер Александр </a:t>
            </a:r>
            <a:r>
              <a:rPr lang="en-US" sz="2800" dirty="0">
                <a:latin typeface="+mj-lt"/>
              </a:rPr>
              <a:t>II</a:t>
            </a:r>
            <a:r>
              <a:rPr lang="ru-RU" sz="2800" dirty="0">
                <a:latin typeface="+mj-lt"/>
              </a:rPr>
              <a:t>?</a:t>
            </a:r>
          </a:p>
        </p:txBody>
      </p:sp>
      <p:pic>
        <p:nvPicPr>
          <p:cNvPr id="17" name="Picture 2" descr="Убийство Александра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01" y="1820159"/>
            <a:ext cx="4714085" cy="305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5 интересных фактов из жизни Александра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401173" cy="58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4774" y="107151"/>
            <a:ext cx="1994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257173" y="881649"/>
            <a:ext cx="8426450" cy="123373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В связи с чем Александр </a:t>
            </a:r>
            <a:r>
              <a:rPr lang="en-US" sz="2400" dirty="0">
                <a:latin typeface="+mj-lt"/>
              </a:rPr>
              <a:t>II</a:t>
            </a:r>
            <a:endParaRPr lang="ru-RU" sz="24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 был удостоен особого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эпитета – Освободитель?</a:t>
            </a:r>
          </a:p>
        </p:txBody>
      </p:sp>
      <p:sp>
        <p:nvSpPr>
          <p:cNvPr id="43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25128257-7BA9-4797-B67C-E40E3CD3BE7A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</p:spTree>
    <p:extLst>
      <p:ext uri="{BB962C8B-B14F-4D97-AF65-F5344CB8AC3E}">
        <p14:creationId xmlns:p14="http://schemas.microsoft.com/office/powerpoint/2010/main" val="3616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5 интересных фактов из жизни Александра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401173" cy="588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4774" y="107151"/>
            <a:ext cx="1994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9</a:t>
            </a:r>
          </a:p>
        </p:txBody>
      </p:sp>
      <p:sp>
        <p:nvSpPr>
          <p:cNvPr id="16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705E202B-6567-4A7B-8B3E-A72E561B0B41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35D9663-CFC9-428F-9091-06D6BAE54A18}"/>
              </a:ext>
            </a:extLst>
          </p:cNvPr>
          <p:cNvSpPr/>
          <p:nvPr/>
        </p:nvSpPr>
        <p:spPr>
          <a:xfrm flipH="1">
            <a:off x="358773" y="965962"/>
            <a:ext cx="4086227" cy="16840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В связи с отменой крепостного права по манифесту от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19 февраля 1861 г.</a:t>
            </a:r>
          </a:p>
        </p:txBody>
      </p:sp>
    </p:spTree>
    <p:extLst>
      <p:ext uri="{BB962C8B-B14F-4D97-AF65-F5344CB8AC3E}">
        <p14:creationId xmlns:p14="http://schemas.microsoft.com/office/powerpoint/2010/main" val="27536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463" y="107151"/>
            <a:ext cx="211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817932"/>
            <a:ext cx="8696326" cy="136845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600" dirty="0">
                <a:latin typeface="+mj-lt"/>
              </a:rPr>
              <a:t>Русский революционер-террорист, совершивший 4 апреля 1866 года одно из неудачных покушений на российского императора Александра </a:t>
            </a:r>
            <a:r>
              <a:rPr lang="en-US" sz="2600" dirty="0">
                <a:latin typeface="+mj-lt"/>
              </a:rPr>
              <a:t>II</a:t>
            </a:r>
            <a:endParaRPr lang="ru-RU" sz="2600" dirty="0"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1085848" y="2857385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В. Фигнер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hlinkClick r:id="rId2" action="ppaction://hlinksldjump"/>
            <a:extLst>
              <a:ext uri="{FF2B5EF4-FFF2-40B4-BE49-F238E27FC236}">
                <a16:creationId xmlns:a16="http://schemas.microsoft.com/office/drawing/2014/main" id="{D3B036A1-38AF-4379-940D-F5C375821216}"/>
              </a:ext>
            </a:extLst>
          </p:cNvPr>
          <p:cNvSpPr/>
          <p:nvPr/>
        </p:nvSpPr>
        <p:spPr>
          <a:xfrm>
            <a:off x="358773" y="409169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hlinkClick r:id="rId3" action="ppaction://hlinksldjump"/>
            <a:extLst>
              <a:ext uri="{FF2B5EF4-FFF2-40B4-BE49-F238E27FC236}">
                <a16:creationId xmlns:a16="http://schemas.microsoft.com/office/drawing/2014/main" id="{37674149-0BB2-4BD0-B568-1051198936A8}"/>
              </a:ext>
            </a:extLst>
          </p:cNvPr>
          <p:cNvSpPr/>
          <p:nvPr/>
        </p:nvSpPr>
        <p:spPr>
          <a:xfrm>
            <a:off x="358774" y="3403163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hlinkClick r:id="rId3" action="ppaction://hlinksldjump"/>
            <a:extLst>
              <a:ext uri="{FF2B5EF4-FFF2-40B4-BE49-F238E27FC236}">
                <a16:creationId xmlns:a16="http://schemas.microsoft.com/office/drawing/2014/main" id="{7A72E5E1-0152-47D2-A418-ECF2F102A6FF}"/>
              </a:ext>
            </a:extLst>
          </p:cNvPr>
          <p:cNvSpPr/>
          <p:nvPr/>
        </p:nvSpPr>
        <p:spPr>
          <a:xfrm>
            <a:off x="358774" y="272732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7ADD0D-5837-4228-B62E-22D0989C1C9C}"/>
              </a:ext>
            </a:extLst>
          </p:cNvPr>
          <p:cNvSpPr/>
          <p:nvPr/>
        </p:nvSpPr>
        <p:spPr>
          <a:xfrm>
            <a:off x="1085849" y="3533220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Михаил Бакунин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706D55-4E13-4C50-AC67-C3AEC61F2332}"/>
              </a:ext>
            </a:extLst>
          </p:cNvPr>
          <p:cNvSpPr/>
          <p:nvPr/>
        </p:nvSpPr>
        <p:spPr>
          <a:xfrm>
            <a:off x="1085849" y="4221755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Дмитрий Каракозов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16 апреля 1866 г. - Покушение Дмитрия Каракозова на жизнь императора  Александра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99" y="2292036"/>
            <a:ext cx="190500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5" y="2476428"/>
            <a:ext cx="5921709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Дмитрий Каракозов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817932"/>
            <a:ext cx="8696326" cy="136845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600" dirty="0">
                <a:latin typeface="+mj-lt"/>
              </a:rPr>
              <a:t>Русский революционер-террорист, совершивший 4 апреля 1866 года одно из неудачных покушений на российского императора Александра </a:t>
            </a:r>
            <a:r>
              <a:rPr lang="en-US" sz="2600" dirty="0">
                <a:latin typeface="+mj-lt"/>
              </a:rPr>
              <a:t>II</a:t>
            </a:r>
            <a:endParaRPr lang="ru-RU" sz="2600" dirty="0">
              <a:latin typeface="+mj-lt"/>
            </a:endParaRPr>
          </a:p>
        </p:txBody>
      </p:sp>
      <p:pic>
        <p:nvPicPr>
          <p:cNvPr id="13" name="Picture 2" descr="16 апреля 1866 г. - Покушение Дмитрия Каракозова на жизнь императора  Александра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99" y="2292036"/>
            <a:ext cx="190500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 век в истории Санкт-Петербурга: события, 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454" y="-36603"/>
            <a:ext cx="9486900" cy="58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567B7E2-8EE2-40D4-AB29-155D7B2B3647}"/>
              </a:ext>
            </a:extLst>
          </p:cNvPr>
          <p:cNvSpPr/>
          <p:nvPr/>
        </p:nvSpPr>
        <p:spPr>
          <a:xfrm>
            <a:off x="2106104" y="370254"/>
            <a:ext cx="49317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tabLst>
                <a:tab pos="358775" algn="l"/>
              </a:tabLst>
            </a:pPr>
            <a:r>
              <a:rPr lang="ru-RU" sz="2800" dirty="0">
                <a:solidFill>
                  <a:srgbClr val="190E8C"/>
                </a:solidFill>
                <a:latin typeface="+mj-lt"/>
              </a:rPr>
              <a:t>Выберите тему</a:t>
            </a:r>
          </a:p>
        </p:txBody>
      </p:sp>
      <p:sp>
        <p:nvSpPr>
          <p:cNvPr id="8" name="Скругленный прямоугольник 1">
            <a:hlinkClick r:id="rId3" action="ppaction://hlinksldjump"/>
            <a:extLst>
              <a:ext uri="{FF2B5EF4-FFF2-40B4-BE49-F238E27FC236}">
                <a16:creationId xmlns:a16="http://schemas.microsoft.com/office/drawing/2014/main" id="{F48BEBC5-D9C0-4976-9B5F-3F4B50E1FB9C}"/>
              </a:ext>
            </a:extLst>
          </p:cNvPr>
          <p:cNvSpPr/>
          <p:nvPr/>
        </p:nvSpPr>
        <p:spPr>
          <a:xfrm>
            <a:off x="1861325" y="2770928"/>
            <a:ext cx="5492785" cy="726264"/>
          </a:xfrm>
          <a:prstGeom prst="roundRect">
            <a:avLst>
              <a:gd name="adj" fmla="val 50000"/>
            </a:avLst>
          </a:prstGeom>
          <a:solidFill>
            <a:srgbClr val="5F55C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Эпоха Великих дел Александра </a:t>
            </a:r>
            <a:r>
              <a:rPr lang="en-US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II</a:t>
            </a:r>
            <a:endParaRPr lang="ru-RU" sz="18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Скругленный прямоугольник 1">
            <a:hlinkClick r:id="rId4" action="ppaction://hlinksldjump"/>
            <a:extLst>
              <a:ext uri="{FF2B5EF4-FFF2-40B4-BE49-F238E27FC236}">
                <a16:creationId xmlns:a16="http://schemas.microsoft.com/office/drawing/2014/main" id="{8B7CBFE7-3F2D-4C8E-860F-BEE90AD4791F}"/>
              </a:ext>
            </a:extLst>
          </p:cNvPr>
          <p:cNvSpPr/>
          <p:nvPr/>
        </p:nvSpPr>
        <p:spPr>
          <a:xfrm>
            <a:off x="1861326" y="1672800"/>
            <a:ext cx="5492785" cy="726264"/>
          </a:xfrm>
          <a:prstGeom prst="roundRect">
            <a:avLst>
              <a:gd name="adj" fmla="val 50000"/>
            </a:avLst>
          </a:prstGeom>
          <a:solidFill>
            <a:srgbClr val="5F55C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История жизни Александра </a:t>
            </a:r>
            <a:r>
              <a:rPr lang="en-US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II</a:t>
            </a:r>
            <a:endParaRPr lang="ru-RU" sz="18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Скругленный прямоугольник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5F0E264-A992-4A81-9E90-170251752212}"/>
              </a:ext>
            </a:extLst>
          </p:cNvPr>
          <p:cNvSpPr/>
          <p:nvPr/>
        </p:nvSpPr>
        <p:spPr>
          <a:xfrm>
            <a:off x="3487854" y="4272911"/>
            <a:ext cx="2168293" cy="515261"/>
          </a:xfrm>
          <a:prstGeom prst="roundRect">
            <a:avLst>
              <a:gd name="adj" fmla="val 50000"/>
            </a:avLst>
          </a:prstGeom>
          <a:solidFill>
            <a:srgbClr val="FFD85D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200" b="1">
                <a:solidFill>
                  <a:schemeClr val="tx1"/>
                </a:solidFill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6788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pic>
        <p:nvPicPr>
          <p:cNvPr id="13" name="Picture 2" descr="16 апреля 1866 г. - Покушение Дмитрия Каракозова на жизнь императора  Александра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99" y="2292036"/>
            <a:ext cx="190500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817932"/>
            <a:ext cx="8696326" cy="136845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600" dirty="0">
                <a:latin typeface="+mj-lt"/>
              </a:rPr>
              <a:t>Русский революционер-террорист, совершивший 4 апреля 1866 года одно из неудачных покушений на российского императора Александра </a:t>
            </a:r>
            <a:r>
              <a:rPr lang="en-US" sz="2600" dirty="0">
                <a:latin typeface="+mj-lt"/>
              </a:rPr>
              <a:t>II</a:t>
            </a:r>
            <a:endParaRPr lang="ru-RU" sz="2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775" y="2476428"/>
            <a:ext cx="5921709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Дмитрий Каракозов</a:t>
            </a:r>
          </a:p>
        </p:txBody>
      </p:sp>
    </p:spTree>
    <p:extLst>
      <p:ext uri="{BB962C8B-B14F-4D97-AF65-F5344CB8AC3E}">
        <p14:creationId xmlns:p14="http://schemas.microsoft.com/office/powerpoint/2010/main" val="11732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104" y="107151"/>
            <a:ext cx="2069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11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1028468"/>
            <a:ext cx="8426450" cy="192969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У Александра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, как и у Николая </a:t>
            </a:r>
            <a:r>
              <a:rPr lang="en-US" sz="2200" dirty="0">
                <a:latin typeface="+mj-lt"/>
              </a:rPr>
              <a:t>I</a:t>
            </a:r>
            <a:r>
              <a:rPr lang="ru-RU" sz="2200" dirty="0">
                <a:latin typeface="+mj-lt"/>
              </a:rPr>
              <a:t>, всегда под рукой были «хорошие» и «плохие» министры (у Николая это: Киселев, Блудов, </a:t>
            </a:r>
            <a:r>
              <a:rPr lang="ru-RU" sz="2200" dirty="0" err="1">
                <a:latin typeface="+mj-lt"/>
              </a:rPr>
              <a:t>Канкрин</a:t>
            </a:r>
            <a:r>
              <a:rPr lang="ru-RU" sz="2200" dirty="0">
                <a:latin typeface="+mj-lt"/>
              </a:rPr>
              <a:t> против </a:t>
            </a:r>
            <a:r>
              <a:rPr lang="ru-RU" sz="2200" dirty="0" err="1">
                <a:latin typeface="+mj-lt"/>
              </a:rPr>
              <a:t>Бенкендорфа</a:t>
            </a:r>
            <a:r>
              <a:rPr lang="ru-RU" sz="2200" dirty="0">
                <a:latin typeface="+mj-lt"/>
              </a:rPr>
              <a:t>, </a:t>
            </a:r>
            <a:r>
              <a:rPr lang="ru-RU" sz="2200" dirty="0" err="1">
                <a:latin typeface="+mj-lt"/>
              </a:rPr>
              <a:t>Нессельроде</a:t>
            </a:r>
            <a:r>
              <a:rPr lang="ru-RU" sz="2200" dirty="0">
                <a:latin typeface="+mj-lt"/>
              </a:rPr>
              <a:t>, Чернышева).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Для чего самодержцам были нужны и те, и другие?</a:t>
            </a:r>
          </a:p>
        </p:txBody>
      </p:sp>
    </p:spTree>
    <p:extLst>
      <p:ext uri="{BB962C8B-B14F-4D97-AF65-F5344CB8AC3E}">
        <p14:creationId xmlns:p14="http://schemas.microsoft.com/office/powerpoint/2010/main" val="36707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104" y="107151"/>
            <a:ext cx="20697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11</a:t>
            </a:r>
          </a:p>
        </p:txBody>
      </p:sp>
      <p:sp>
        <p:nvSpPr>
          <p:cNvPr id="17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36AD8E5-3852-4034-A09A-FBABDD626DFF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A957E9-2660-4BE2-B57B-90BD9044EEEF}"/>
              </a:ext>
            </a:extLst>
          </p:cNvPr>
          <p:cNvSpPr/>
          <p:nvPr/>
        </p:nvSpPr>
        <p:spPr>
          <a:xfrm flipH="1">
            <a:off x="358775" y="1028468"/>
            <a:ext cx="8426450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Для сбалансированной политики и лавирования между социальными слоями.</a:t>
            </a:r>
          </a:p>
        </p:txBody>
      </p:sp>
    </p:spTree>
    <p:extLst>
      <p:ext uri="{BB962C8B-B14F-4D97-AF65-F5344CB8AC3E}">
        <p14:creationId xmlns:p14="http://schemas.microsoft.com/office/powerpoint/2010/main" val="36416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C234E42-7846-481F-A85D-C26CD30BF080}"/>
              </a:ext>
            </a:extLst>
          </p:cNvPr>
          <p:cNvSpPr/>
          <p:nvPr/>
        </p:nvSpPr>
        <p:spPr>
          <a:xfrm flipH="1">
            <a:off x="358775" y="1028468"/>
            <a:ext cx="8426450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О чем идет речь? Почему автор выбрал подобные сравнения?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868" y="107151"/>
            <a:ext cx="2108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12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3783FEA-8F09-4375-A88B-5129C9148B2C}"/>
              </a:ext>
            </a:extLst>
          </p:cNvPr>
          <p:cNvSpPr/>
          <p:nvPr/>
        </p:nvSpPr>
        <p:spPr>
          <a:xfrm>
            <a:off x="262042" y="1821140"/>
            <a:ext cx="4513463" cy="2280960"/>
          </a:xfrm>
          <a:prstGeom prst="roundRect">
            <a:avLst/>
          </a:prstGeom>
          <a:solidFill>
            <a:schemeClr val="bg1">
              <a:alpha val="2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Порвалась цепь великая,</a:t>
            </a:r>
          </a:p>
          <a:p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Порвалась, </a:t>
            </a:r>
            <a:r>
              <a:rPr lang="ru-RU" sz="1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расскочилася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концом по барину,</a:t>
            </a:r>
          </a:p>
          <a:p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Другим по мужику.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Н.А. Некрасов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«Кому на Руси жить хорошо»</a:t>
            </a:r>
          </a:p>
        </p:txBody>
      </p:sp>
      <p:pic>
        <p:nvPicPr>
          <p:cNvPr id="28676" name="Picture 4" descr="Константин Юон. Иллюстрация к поэме Н. А. Некрасова «Кому на Руси жить  хорошо». 1943 г - ИА REGN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313" y="2095500"/>
            <a:ext cx="5137994" cy="286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868" y="107151"/>
            <a:ext cx="2108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12</a:t>
            </a:r>
          </a:p>
        </p:txBody>
      </p:sp>
      <p:sp>
        <p:nvSpPr>
          <p:cNvPr id="17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36AD8E5-3852-4034-A09A-FBABDD626DFF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E6156D5-09CB-49CC-B0B8-C913D6A5A163}"/>
              </a:ext>
            </a:extLst>
          </p:cNvPr>
          <p:cNvSpPr/>
          <p:nvPr/>
        </p:nvSpPr>
        <p:spPr>
          <a:xfrm flipH="1">
            <a:off x="358775" y="767415"/>
            <a:ext cx="8426450" cy="344658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Речь  идет  о  реформе  1861г.  Ее  условия  оказались  достаточно  тяжелыми для  крестьян  (выкуп,  отрезки). Однако  и  для  помещиков  новые  правила хозяйствования были  непривычны:  не сумев  приспособиться  к рыночным временам,  многие  поместья  влачили  жалкое  существование  или разорялись. Так же отмена  вековых традиционных  установлений  оказывалась  для  людей  тяжелым психологическим  ударом.  </a:t>
            </a:r>
          </a:p>
        </p:txBody>
      </p:sp>
    </p:spTree>
    <p:extLst>
      <p:ext uri="{BB962C8B-B14F-4D97-AF65-F5344CB8AC3E}">
        <p14:creationId xmlns:p14="http://schemas.microsoft.com/office/powerpoint/2010/main" val="10560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9471" y="107151"/>
            <a:ext cx="210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3" y="871274"/>
            <a:ext cx="8426450" cy="3368358"/>
          </a:xfrm>
          <a:prstGeom prst="rect">
            <a:avLst/>
          </a:prstGeom>
          <a:ln>
            <a:noFill/>
          </a:ln>
        </p:spPr>
        <p:txBody>
          <a:bodyPr wrap="square" lIns="0" tIns="0" rIns="0" bIns="0" numCol="1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Какому событию посвящены строки А. Блока из поэмы «Возмездие»?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…Грянул взрыв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 Екатеринина канала,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Россию облаком покрыв,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Всё издалёка предвещало,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Что час свершится роковой,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Что выпадет такая карта…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И этот час дневной – </a:t>
            </a:r>
          </a:p>
          <a:p>
            <a:pPr>
              <a:lnSpc>
                <a:spcPct val="114000"/>
              </a:lnSpc>
            </a:pP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Последний – назван первым марта»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5128257-7BA9-4797-B67C-E40E3CD3BE7A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pic>
        <p:nvPicPr>
          <p:cNvPr id="8" name="Picture 2" descr="Убийство Алкександра I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717051"/>
            <a:ext cx="4321174" cy="318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9471" y="107151"/>
            <a:ext cx="210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13</a:t>
            </a:r>
          </a:p>
        </p:txBody>
      </p:sp>
      <p:sp>
        <p:nvSpPr>
          <p:cNvPr id="16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705E202B-6567-4A7B-8B3E-A72E561B0B41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2D06F2-30FA-4F42-88E4-8A6B729FAB47}"/>
              </a:ext>
            </a:extLst>
          </p:cNvPr>
          <p:cNvSpPr/>
          <p:nvPr/>
        </p:nvSpPr>
        <p:spPr>
          <a:xfrm flipH="1">
            <a:off x="358773" y="965962"/>
            <a:ext cx="8426450" cy="16840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Какому событию посвящены строки А. Блока из поэмы «Возмездие»?</a:t>
            </a:r>
          </a:p>
          <a:p>
            <a:pPr>
              <a:lnSpc>
                <a:spcPct val="114000"/>
              </a:lnSpc>
            </a:pPr>
            <a:r>
              <a:rPr lang="ru-RU" sz="2400" i="1" dirty="0"/>
              <a:t>Гибели Александра  II  </a:t>
            </a:r>
          </a:p>
          <a:p>
            <a:pPr>
              <a:lnSpc>
                <a:spcPct val="114000"/>
              </a:lnSpc>
            </a:pPr>
            <a:r>
              <a:rPr lang="ru-RU" sz="2400" i="1" dirty="0"/>
              <a:t>1  марта1881г.</a:t>
            </a:r>
            <a:endParaRPr lang="ru-RU" sz="2400" dirty="0">
              <a:latin typeface="+mj-lt"/>
            </a:endParaRPr>
          </a:p>
        </p:txBody>
      </p:sp>
      <p:pic>
        <p:nvPicPr>
          <p:cNvPr id="8" name="Picture 2" descr="Убийство Алкександра I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717051"/>
            <a:ext cx="4321174" cy="318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860" y="107151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14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899063"/>
            <a:ext cx="8426450" cy="35907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Соотнесите события и даты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92A9CD-4B62-4E20-BE5E-5DE65B5DDBA6}"/>
              </a:ext>
            </a:extLst>
          </p:cNvPr>
          <p:cNvSpPr/>
          <p:nvPr/>
        </p:nvSpPr>
        <p:spPr>
          <a:xfrm>
            <a:off x="239498" y="1657154"/>
            <a:ext cx="2885569" cy="521938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Подписание манифеста по отмене крепостного права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82CFB1-CEC8-420B-B837-AB7E1C9F792A}"/>
              </a:ext>
            </a:extLst>
          </p:cNvPr>
          <p:cNvSpPr/>
          <p:nvPr/>
        </p:nvSpPr>
        <p:spPr>
          <a:xfrm>
            <a:off x="239498" y="2490135"/>
            <a:ext cx="3522420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Судебная реформа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B2C700-DDA9-4645-9476-53EC3E4FB426}"/>
              </a:ext>
            </a:extLst>
          </p:cNvPr>
          <p:cNvSpPr/>
          <p:nvPr/>
        </p:nvSpPr>
        <p:spPr>
          <a:xfrm>
            <a:off x="219400" y="3048251"/>
            <a:ext cx="3522409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Городская реформа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ACAAFF6-5CF2-4646-B8CF-D413840B9AB1}"/>
              </a:ext>
            </a:extLst>
          </p:cNvPr>
          <p:cNvCxnSpPr>
            <a:cxnSpLocks/>
          </p:cNvCxnSpPr>
          <p:nvPr/>
        </p:nvCxnSpPr>
        <p:spPr>
          <a:xfrm>
            <a:off x="3950895" y="1637291"/>
            <a:ext cx="0" cy="192071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81DED26-F347-4701-B460-419D0FA25328}"/>
              </a:ext>
            </a:extLst>
          </p:cNvPr>
          <p:cNvCxnSpPr>
            <a:cxnSpLocks/>
          </p:cNvCxnSpPr>
          <p:nvPr/>
        </p:nvCxnSpPr>
        <p:spPr>
          <a:xfrm>
            <a:off x="360947" y="2265618"/>
            <a:ext cx="6196264" cy="1203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E473BC7-5F1D-4C8D-BC3D-11ED9CB723E0}"/>
              </a:ext>
            </a:extLst>
          </p:cNvPr>
          <p:cNvCxnSpPr>
            <a:cxnSpLocks/>
          </p:cNvCxnSpPr>
          <p:nvPr/>
        </p:nvCxnSpPr>
        <p:spPr>
          <a:xfrm>
            <a:off x="358775" y="2945488"/>
            <a:ext cx="6196264" cy="1203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8C9AB1-F22B-449B-89D0-1F48C891FDEB}"/>
              </a:ext>
            </a:extLst>
          </p:cNvPr>
          <p:cNvSpPr/>
          <p:nvPr/>
        </p:nvSpPr>
        <p:spPr>
          <a:xfrm>
            <a:off x="3948275" y="1637677"/>
            <a:ext cx="1679250" cy="260969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1870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04AAEDA-057A-4CFF-8AA0-790F1C042584}"/>
              </a:ext>
            </a:extLst>
          </p:cNvPr>
          <p:cNvSpPr/>
          <p:nvPr/>
        </p:nvSpPr>
        <p:spPr>
          <a:xfrm>
            <a:off x="3948275" y="2374812"/>
            <a:ext cx="2244563" cy="260969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1864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9D1AC1-4E8C-42DD-839A-39CBC7A0CC09}"/>
              </a:ext>
            </a:extLst>
          </p:cNvPr>
          <p:cNvSpPr/>
          <p:nvPr/>
        </p:nvSpPr>
        <p:spPr>
          <a:xfrm>
            <a:off x="3948275" y="3042650"/>
            <a:ext cx="1679250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1861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860" y="107151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14</a:t>
            </a:r>
          </a:p>
        </p:txBody>
      </p:sp>
      <p:sp>
        <p:nvSpPr>
          <p:cNvPr id="17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36AD8E5-3852-4034-A09A-FBABDD626DFF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85E7DC5-2860-4FBE-A0AC-E2009DED1846}"/>
              </a:ext>
            </a:extLst>
          </p:cNvPr>
          <p:cNvSpPr/>
          <p:nvPr/>
        </p:nvSpPr>
        <p:spPr>
          <a:xfrm flipH="1">
            <a:off x="358775" y="899063"/>
            <a:ext cx="8426450" cy="35907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Соотнесите события и даты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1139DDC-C5FC-446B-AD54-7176F2CAC8D2}"/>
              </a:ext>
            </a:extLst>
          </p:cNvPr>
          <p:cNvSpPr/>
          <p:nvPr/>
        </p:nvSpPr>
        <p:spPr>
          <a:xfrm>
            <a:off x="239498" y="1657154"/>
            <a:ext cx="2885569" cy="50975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Подписание манифеста по отмене крепостного права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F830956-1A58-471D-A4C1-80600AB464B0}"/>
              </a:ext>
            </a:extLst>
          </p:cNvPr>
          <p:cNvSpPr/>
          <p:nvPr/>
        </p:nvSpPr>
        <p:spPr>
          <a:xfrm>
            <a:off x="219401" y="2484921"/>
            <a:ext cx="3522420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Судебная реформа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4A52393-4C1C-4F7B-93CD-2C19DFFBA432}"/>
              </a:ext>
            </a:extLst>
          </p:cNvPr>
          <p:cNvSpPr/>
          <p:nvPr/>
        </p:nvSpPr>
        <p:spPr>
          <a:xfrm>
            <a:off x="219400" y="3048251"/>
            <a:ext cx="3522409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Городская реформа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1A23800-CF64-4AF0-8E51-C5400058A37C}"/>
              </a:ext>
            </a:extLst>
          </p:cNvPr>
          <p:cNvCxnSpPr>
            <a:cxnSpLocks/>
          </p:cNvCxnSpPr>
          <p:nvPr/>
        </p:nvCxnSpPr>
        <p:spPr>
          <a:xfrm>
            <a:off x="3950895" y="1637291"/>
            <a:ext cx="0" cy="192071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964DA68-86CF-4720-A288-C9D1386D5D37}"/>
              </a:ext>
            </a:extLst>
          </p:cNvPr>
          <p:cNvCxnSpPr>
            <a:cxnSpLocks/>
          </p:cNvCxnSpPr>
          <p:nvPr/>
        </p:nvCxnSpPr>
        <p:spPr>
          <a:xfrm>
            <a:off x="360947" y="2265618"/>
            <a:ext cx="6196264" cy="1203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DD12AA-6BBB-48E3-8F67-96E79E9CEAAE}"/>
              </a:ext>
            </a:extLst>
          </p:cNvPr>
          <p:cNvCxnSpPr>
            <a:cxnSpLocks/>
          </p:cNvCxnSpPr>
          <p:nvPr/>
        </p:nvCxnSpPr>
        <p:spPr>
          <a:xfrm>
            <a:off x="358775" y="2945488"/>
            <a:ext cx="6196264" cy="12032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F2892DD-6D34-4ACC-9845-7C867CFEEC37}"/>
              </a:ext>
            </a:extLst>
          </p:cNvPr>
          <p:cNvSpPr/>
          <p:nvPr/>
        </p:nvSpPr>
        <p:spPr>
          <a:xfrm>
            <a:off x="3950896" y="1657153"/>
            <a:ext cx="1679250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1861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C124A60-841A-4428-995E-767B101B0956}"/>
              </a:ext>
            </a:extLst>
          </p:cNvPr>
          <p:cNvSpPr/>
          <p:nvPr/>
        </p:nvSpPr>
        <p:spPr>
          <a:xfrm>
            <a:off x="3948275" y="2338571"/>
            <a:ext cx="1679250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1864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5D0ECC0-70CA-4A95-A9F8-31A770F702C2}"/>
              </a:ext>
            </a:extLst>
          </p:cNvPr>
          <p:cNvSpPr/>
          <p:nvPr/>
        </p:nvSpPr>
        <p:spPr>
          <a:xfrm>
            <a:off x="3948274" y="3048251"/>
            <a:ext cx="2244563" cy="248786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1870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D1ECDEF1-49D9-4FC0-BB36-B913DEC9E8F7}"/>
              </a:ext>
            </a:extLst>
          </p:cNvPr>
          <p:cNvSpPr/>
          <p:nvPr/>
        </p:nvSpPr>
        <p:spPr>
          <a:xfrm>
            <a:off x="358775" y="4250803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074" y="107151"/>
            <a:ext cx="2101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4714DF-344F-424F-AF1A-8B1F0E74D58E}"/>
              </a:ext>
            </a:extLst>
          </p:cNvPr>
          <p:cNvSpPr/>
          <p:nvPr/>
        </p:nvSpPr>
        <p:spPr>
          <a:xfrm flipH="1">
            <a:off x="358774" y="892697"/>
            <a:ext cx="8159583" cy="35086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latin typeface="+mj-lt"/>
              </a:rPr>
              <a:t>Как звали мать Александра </a:t>
            </a:r>
            <a:r>
              <a:rPr lang="en-US" sz="2000" dirty="0">
                <a:latin typeface="+mj-lt"/>
              </a:rPr>
              <a:t>II</a:t>
            </a:r>
            <a:r>
              <a:rPr lang="ru-RU" sz="2000" dirty="0">
                <a:latin typeface="+mj-lt"/>
              </a:rPr>
              <a:t>?</a:t>
            </a:r>
          </a:p>
        </p:txBody>
      </p:sp>
      <p:pic>
        <p:nvPicPr>
          <p:cNvPr id="34818" name="Picture 2" descr="комплекс неполноценности on Twitter: &amp;quot;Императрица имела слабое здоровье и  безмерно любила своего мужа, который, кстати, не стеснялся ей изменять) Она  выносила семерых детей и боялась той ответственности, которая должна была  упасть 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66" y="1243562"/>
            <a:ext cx="2784392" cy="378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loveki.ru/saint_petersburg/alekseev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122" y="-949158"/>
            <a:ext cx="9234122" cy="61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3" action="ppaction://hlinksldjump"/>
            <a:extLst>
              <a:ext uri="{FF2B5EF4-FFF2-40B4-BE49-F238E27FC236}">
                <a16:creationId xmlns:a16="http://schemas.microsoft.com/office/drawing/2014/main" id="{E85A44FA-A3C2-4A1A-A155-97712A128B2D}"/>
              </a:ext>
            </a:extLst>
          </p:cNvPr>
          <p:cNvSpPr/>
          <p:nvPr/>
        </p:nvSpPr>
        <p:spPr>
          <a:xfrm>
            <a:off x="2210935" y="1402991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</a:t>
            </a:r>
          </a:p>
        </p:txBody>
      </p:sp>
      <p:sp>
        <p:nvSpPr>
          <p:cNvPr id="19" name="Овал 18">
            <a:hlinkClick r:id="rId4" action="ppaction://hlinksldjump"/>
            <a:extLst>
              <a:ext uri="{FF2B5EF4-FFF2-40B4-BE49-F238E27FC236}">
                <a16:creationId xmlns:a16="http://schemas.microsoft.com/office/drawing/2014/main" id="{DAAB8CF5-4AED-49E6-939C-953F8C9071BC}"/>
              </a:ext>
            </a:extLst>
          </p:cNvPr>
          <p:cNvSpPr/>
          <p:nvPr/>
        </p:nvSpPr>
        <p:spPr>
          <a:xfrm>
            <a:off x="3227975" y="140126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2</a:t>
            </a:r>
          </a:p>
        </p:txBody>
      </p:sp>
      <p:sp>
        <p:nvSpPr>
          <p:cNvPr id="20" name="Овал 19">
            <a:hlinkClick r:id="rId5" action="ppaction://hlinksldjump"/>
            <a:extLst>
              <a:ext uri="{FF2B5EF4-FFF2-40B4-BE49-F238E27FC236}">
                <a16:creationId xmlns:a16="http://schemas.microsoft.com/office/drawing/2014/main" id="{DF1762A7-AA7D-4FE0-9D4A-E43FEDEDE25A}"/>
              </a:ext>
            </a:extLst>
          </p:cNvPr>
          <p:cNvSpPr/>
          <p:nvPr/>
        </p:nvSpPr>
        <p:spPr>
          <a:xfrm>
            <a:off x="4226093" y="139781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3</a:t>
            </a:r>
          </a:p>
        </p:txBody>
      </p:sp>
      <p:sp>
        <p:nvSpPr>
          <p:cNvPr id="21" name="Овал 20">
            <a:hlinkClick r:id="rId6" action="ppaction://hlinksldjump"/>
            <a:extLst>
              <a:ext uri="{FF2B5EF4-FFF2-40B4-BE49-F238E27FC236}">
                <a16:creationId xmlns:a16="http://schemas.microsoft.com/office/drawing/2014/main" id="{97942814-3D83-478C-98B8-BFDE615D36C0}"/>
              </a:ext>
            </a:extLst>
          </p:cNvPr>
          <p:cNvSpPr/>
          <p:nvPr/>
        </p:nvSpPr>
        <p:spPr>
          <a:xfrm>
            <a:off x="5224211" y="139609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4</a:t>
            </a:r>
          </a:p>
        </p:txBody>
      </p:sp>
      <p:sp>
        <p:nvSpPr>
          <p:cNvPr id="22" name="Овал 21">
            <a:hlinkClick r:id="rId7" action="ppaction://hlinksldjump"/>
            <a:extLst>
              <a:ext uri="{FF2B5EF4-FFF2-40B4-BE49-F238E27FC236}">
                <a16:creationId xmlns:a16="http://schemas.microsoft.com/office/drawing/2014/main" id="{3CF68B7D-799D-4F20-886F-FBFB5A0F8ECE}"/>
              </a:ext>
            </a:extLst>
          </p:cNvPr>
          <p:cNvSpPr/>
          <p:nvPr/>
        </p:nvSpPr>
        <p:spPr>
          <a:xfrm>
            <a:off x="6222328" y="139954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5</a:t>
            </a:r>
          </a:p>
        </p:txBody>
      </p:sp>
      <p:sp>
        <p:nvSpPr>
          <p:cNvPr id="35" name="Скругленный прямоугольник 15">
            <a:hlinkClick r:id="rId8" action="ppaction://hlinksldjump"/>
            <a:extLst>
              <a:ext uri="{FF2B5EF4-FFF2-40B4-BE49-F238E27FC236}">
                <a16:creationId xmlns:a16="http://schemas.microsoft.com/office/drawing/2014/main" id="{FABDED2E-5BA3-47DC-A30B-9A6F40A55845}"/>
              </a:ext>
            </a:extLst>
          </p:cNvPr>
          <p:cNvSpPr/>
          <p:nvPr/>
        </p:nvSpPr>
        <p:spPr>
          <a:xfrm>
            <a:off x="3190095" y="4159491"/>
            <a:ext cx="2763809" cy="55854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bg1"/>
                </a:solidFill>
              </a:rPr>
              <a:t>Выбрать другую тему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80970B8-DA52-418C-9553-B8C7D1538F75}"/>
              </a:ext>
            </a:extLst>
          </p:cNvPr>
          <p:cNvSpPr/>
          <p:nvPr/>
        </p:nvSpPr>
        <p:spPr>
          <a:xfrm>
            <a:off x="558800" y="266251"/>
            <a:ext cx="81279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История жизни Александра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II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Овал 12">
            <a:hlinkClick r:id="rId9" action="ppaction://hlinksldjump"/>
            <a:extLst>
              <a:ext uri="{FF2B5EF4-FFF2-40B4-BE49-F238E27FC236}">
                <a16:creationId xmlns:a16="http://schemas.microsoft.com/office/drawing/2014/main" id="{CAC38C39-A575-4590-8B26-5ED0E45A2E0D}"/>
              </a:ext>
            </a:extLst>
          </p:cNvPr>
          <p:cNvSpPr/>
          <p:nvPr/>
        </p:nvSpPr>
        <p:spPr>
          <a:xfrm>
            <a:off x="1848214" y="2215516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6</a:t>
            </a:r>
          </a:p>
        </p:txBody>
      </p:sp>
      <p:sp>
        <p:nvSpPr>
          <p:cNvPr id="14" name="Овал 13">
            <a:hlinkClick r:id="rId10" action="ppaction://hlinksldjump"/>
            <a:extLst>
              <a:ext uri="{FF2B5EF4-FFF2-40B4-BE49-F238E27FC236}">
                <a16:creationId xmlns:a16="http://schemas.microsoft.com/office/drawing/2014/main" id="{94C05AD6-F579-4698-B13B-9F43F8A13C01}"/>
              </a:ext>
            </a:extLst>
          </p:cNvPr>
          <p:cNvSpPr/>
          <p:nvPr/>
        </p:nvSpPr>
        <p:spPr>
          <a:xfrm>
            <a:off x="2865254" y="221379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15" name="Овал 14">
            <a:hlinkClick r:id="rId11" action="ppaction://hlinksldjump"/>
            <a:extLst>
              <a:ext uri="{FF2B5EF4-FFF2-40B4-BE49-F238E27FC236}">
                <a16:creationId xmlns:a16="http://schemas.microsoft.com/office/drawing/2014/main" id="{B0BDE90E-1DE2-4B9D-A00D-76F5BE213122}"/>
              </a:ext>
            </a:extLst>
          </p:cNvPr>
          <p:cNvSpPr/>
          <p:nvPr/>
        </p:nvSpPr>
        <p:spPr>
          <a:xfrm>
            <a:off x="3863372" y="221034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8</a:t>
            </a:r>
          </a:p>
        </p:txBody>
      </p:sp>
      <p:sp>
        <p:nvSpPr>
          <p:cNvPr id="16" name="Овал 15">
            <a:hlinkClick r:id="rId12" action="ppaction://hlinksldjump"/>
            <a:extLst>
              <a:ext uri="{FF2B5EF4-FFF2-40B4-BE49-F238E27FC236}">
                <a16:creationId xmlns:a16="http://schemas.microsoft.com/office/drawing/2014/main" id="{4ADAE0B9-639F-4725-A907-4D14FA970106}"/>
              </a:ext>
            </a:extLst>
          </p:cNvPr>
          <p:cNvSpPr/>
          <p:nvPr/>
        </p:nvSpPr>
        <p:spPr>
          <a:xfrm>
            <a:off x="4861490" y="220861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9</a:t>
            </a:r>
          </a:p>
        </p:txBody>
      </p:sp>
      <p:sp>
        <p:nvSpPr>
          <p:cNvPr id="17" name="Овал 16">
            <a:hlinkClick r:id="rId13" action="ppaction://hlinksldjump"/>
            <a:extLst>
              <a:ext uri="{FF2B5EF4-FFF2-40B4-BE49-F238E27FC236}">
                <a16:creationId xmlns:a16="http://schemas.microsoft.com/office/drawing/2014/main" id="{2ECB104A-3696-4B56-92E1-8B3F60CA52A4}"/>
              </a:ext>
            </a:extLst>
          </p:cNvPr>
          <p:cNvSpPr/>
          <p:nvPr/>
        </p:nvSpPr>
        <p:spPr>
          <a:xfrm>
            <a:off x="5859607" y="221206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8" name="Овал 17">
            <a:hlinkClick r:id="rId14" action="ppaction://hlinksldjump"/>
            <a:extLst>
              <a:ext uri="{FF2B5EF4-FFF2-40B4-BE49-F238E27FC236}">
                <a16:creationId xmlns:a16="http://schemas.microsoft.com/office/drawing/2014/main" id="{93BE4DFA-F8D8-4805-A6F6-6A9DFF0DF3C6}"/>
              </a:ext>
            </a:extLst>
          </p:cNvPr>
          <p:cNvSpPr/>
          <p:nvPr/>
        </p:nvSpPr>
        <p:spPr>
          <a:xfrm>
            <a:off x="2210935" y="3063960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11</a:t>
            </a:r>
          </a:p>
        </p:txBody>
      </p:sp>
      <p:sp>
        <p:nvSpPr>
          <p:cNvPr id="23" name="Овал 22">
            <a:hlinkClick r:id="rId15" action="ppaction://hlinksldjump"/>
            <a:extLst>
              <a:ext uri="{FF2B5EF4-FFF2-40B4-BE49-F238E27FC236}">
                <a16:creationId xmlns:a16="http://schemas.microsoft.com/office/drawing/2014/main" id="{44E09C6E-D6D4-4FF3-B7A6-42DC55860654}"/>
              </a:ext>
            </a:extLst>
          </p:cNvPr>
          <p:cNvSpPr/>
          <p:nvPr/>
        </p:nvSpPr>
        <p:spPr>
          <a:xfrm>
            <a:off x="3227975" y="3062237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12</a:t>
            </a:r>
          </a:p>
        </p:txBody>
      </p:sp>
      <p:sp>
        <p:nvSpPr>
          <p:cNvPr id="24" name="Овал 23">
            <a:hlinkClick r:id="rId16" action="ppaction://hlinksldjump"/>
            <a:extLst>
              <a:ext uri="{FF2B5EF4-FFF2-40B4-BE49-F238E27FC236}">
                <a16:creationId xmlns:a16="http://schemas.microsoft.com/office/drawing/2014/main" id="{1F542F98-981E-499F-980A-CF3D714C888A}"/>
              </a:ext>
            </a:extLst>
          </p:cNvPr>
          <p:cNvSpPr/>
          <p:nvPr/>
        </p:nvSpPr>
        <p:spPr>
          <a:xfrm>
            <a:off x="4226093" y="3058787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13</a:t>
            </a:r>
          </a:p>
        </p:txBody>
      </p:sp>
      <p:sp>
        <p:nvSpPr>
          <p:cNvPr id="25" name="Овал 24">
            <a:hlinkClick r:id="rId17" action="ppaction://hlinksldjump"/>
            <a:extLst>
              <a:ext uri="{FF2B5EF4-FFF2-40B4-BE49-F238E27FC236}">
                <a16:creationId xmlns:a16="http://schemas.microsoft.com/office/drawing/2014/main" id="{AF52E96B-3BA2-4B80-958B-76F51488D6C3}"/>
              </a:ext>
            </a:extLst>
          </p:cNvPr>
          <p:cNvSpPr/>
          <p:nvPr/>
        </p:nvSpPr>
        <p:spPr>
          <a:xfrm>
            <a:off x="5224211" y="3057062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14</a:t>
            </a:r>
          </a:p>
        </p:txBody>
      </p:sp>
      <p:sp>
        <p:nvSpPr>
          <p:cNvPr id="26" name="Овал 25">
            <a:hlinkClick r:id="rId18" action="ppaction://hlinksldjump"/>
            <a:extLst>
              <a:ext uri="{FF2B5EF4-FFF2-40B4-BE49-F238E27FC236}">
                <a16:creationId xmlns:a16="http://schemas.microsoft.com/office/drawing/2014/main" id="{0F778001-5635-4760-BDFE-5AC3527EF48E}"/>
              </a:ext>
            </a:extLst>
          </p:cNvPr>
          <p:cNvSpPr/>
          <p:nvPr/>
        </p:nvSpPr>
        <p:spPr>
          <a:xfrm>
            <a:off x="6222328" y="3060512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67B7E2-8EE2-40D4-AB29-155D7B2B3647}"/>
              </a:ext>
            </a:extLst>
          </p:cNvPr>
          <p:cNvSpPr/>
          <p:nvPr/>
        </p:nvSpPr>
        <p:spPr>
          <a:xfrm>
            <a:off x="2015986" y="884476"/>
            <a:ext cx="49317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tabLst>
                <a:tab pos="358775" algn="l"/>
              </a:tabLst>
            </a:pP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</a:rPr>
              <a:t>Выберите номер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621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074" y="107151"/>
            <a:ext cx="2101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15</a:t>
            </a:r>
          </a:p>
        </p:txBody>
      </p:sp>
      <p:sp>
        <p:nvSpPr>
          <p:cNvPr id="3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42B56E76-AAEA-4B61-A4F5-ED93EB773D31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A93CC8-DDE3-4A21-B368-76524A75CFAC}"/>
              </a:ext>
            </a:extLst>
          </p:cNvPr>
          <p:cNvSpPr/>
          <p:nvPr/>
        </p:nvSpPr>
        <p:spPr>
          <a:xfrm flipH="1">
            <a:off x="358774" y="892697"/>
            <a:ext cx="8159583" cy="32637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Как звали мать Александра </a:t>
            </a:r>
            <a:r>
              <a:rPr lang="en-US" sz="2000" dirty="0"/>
              <a:t>II</a:t>
            </a:r>
            <a:r>
              <a:rPr lang="ru-RU" sz="2000" dirty="0"/>
              <a:t>?</a:t>
            </a:r>
          </a:p>
        </p:txBody>
      </p:sp>
      <p:pic>
        <p:nvPicPr>
          <p:cNvPr id="22" name="Picture 2" descr="комплекс неполноценности on Twitter: &amp;quot;Императрица имела слабое здоровье и  безмерно любила своего мужа, который, кстати, не стеснялся ей изменять) Она  выносила семерых детей и боялась той ответственности, которая должна была  упасть 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66" y="1243562"/>
            <a:ext cx="2784392" cy="378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2157" y="1562028"/>
            <a:ext cx="5921709" cy="2283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Александра Федоровна (</a:t>
            </a:r>
            <a:r>
              <a:rPr lang="ru-RU" sz="2800" dirty="0"/>
              <a:t>урождённая принцесса </a:t>
            </a:r>
            <a:r>
              <a:rPr lang="ru-RU" sz="2800" dirty="0" err="1"/>
              <a:t>Фридерика</a:t>
            </a:r>
            <a:r>
              <a:rPr lang="ru-RU" sz="2800" dirty="0"/>
              <a:t> Луиза Шарлотта </a:t>
            </a:r>
            <a:r>
              <a:rPr lang="ru-RU" sz="2800" dirty="0" err="1"/>
              <a:t>Вильгельмина</a:t>
            </a:r>
            <a:r>
              <a:rPr lang="ru-RU" sz="2800" dirty="0"/>
              <a:t> Прусская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3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dni.rt.com/russian/images/2018.04/original/5ae4c80a1835616f1c8b46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2045" cy="52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3" action="ppaction://hlinksldjump"/>
            <a:extLst>
              <a:ext uri="{FF2B5EF4-FFF2-40B4-BE49-F238E27FC236}">
                <a16:creationId xmlns:a16="http://schemas.microsoft.com/office/drawing/2014/main" id="{E85A44FA-A3C2-4A1A-A155-97712A128B2D}"/>
              </a:ext>
            </a:extLst>
          </p:cNvPr>
          <p:cNvSpPr/>
          <p:nvPr/>
        </p:nvSpPr>
        <p:spPr>
          <a:xfrm>
            <a:off x="2210935" y="1402991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</a:t>
            </a:r>
          </a:p>
        </p:txBody>
      </p:sp>
      <p:sp>
        <p:nvSpPr>
          <p:cNvPr id="19" name="Овал 18">
            <a:hlinkClick r:id="rId4" action="ppaction://hlinksldjump"/>
            <a:extLst>
              <a:ext uri="{FF2B5EF4-FFF2-40B4-BE49-F238E27FC236}">
                <a16:creationId xmlns:a16="http://schemas.microsoft.com/office/drawing/2014/main" id="{DAAB8CF5-4AED-49E6-939C-953F8C9071BC}"/>
              </a:ext>
            </a:extLst>
          </p:cNvPr>
          <p:cNvSpPr/>
          <p:nvPr/>
        </p:nvSpPr>
        <p:spPr>
          <a:xfrm>
            <a:off x="3227975" y="140126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2</a:t>
            </a:r>
          </a:p>
        </p:txBody>
      </p:sp>
      <p:sp>
        <p:nvSpPr>
          <p:cNvPr id="20" name="Овал 19">
            <a:hlinkClick r:id="rId5" action="ppaction://hlinksldjump"/>
            <a:extLst>
              <a:ext uri="{FF2B5EF4-FFF2-40B4-BE49-F238E27FC236}">
                <a16:creationId xmlns:a16="http://schemas.microsoft.com/office/drawing/2014/main" id="{DF1762A7-AA7D-4FE0-9D4A-E43FEDEDE25A}"/>
              </a:ext>
            </a:extLst>
          </p:cNvPr>
          <p:cNvSpPr/>
          <p:nvPr/>
        </p:nvSpPr>
        <p:spPr>
          <a:xfrm>
            <a:off x="4226093" y="139781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3</a:t>
            </a:r>
          </a:p>
        </p:txBody>
      </p:sp>
      <p:sp>
        <p:nvSpPr>
          <p:cNvPr id="21" name="Овал 20">
            <a:hlinkClick r:id="rId6" action="ppaction://hlinksldjump"/>
            <a:extLst>
              <a:ext uri="{FF2B5EF4-FFF2-40B4-BE49-F238E27FC236}">
                <a16:creationId xmlns:a16="http://schemas.microsoft.com/office/drawing/2014/main" id="{97942814-3D83-478C-98B8-BFDE615D36C0}"/>
              </a:ext>
            </a:extLst>
          </p:cNvPr>
          <p:cNvSpPr/>
          <p:nvPr/>
        </p:nvSpPr>
        <p:spPr>
          <a:xfrm>
            <a:off x="5224211" y="139609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4</a:t>
            </a:r>
          </a:p>
        </p:txBody>
      </p:sp>
      <p:sp>
        <p:nvSpPr>
          <p:cNvPr id="22" name="Овал 21">
            <a:hlinkClick r:id="rId7" action="ppaction://hlinksldjump"/>
            <a:extLst>
              <a:ext uri="{FF2B5EF4-FFF2-40B4-BE49-F238E27FC236}">
                <a16:creationId xmlns:a16="http://schemas.microsoft.com/office/drawing/2014/main" id="{3CF68B7D-799D-4F20-886F-FBFB5A0F8ECE}"/>
              </a:ext>
            </a:extLst>
          </p:cNvPr>
          <p:cNvSpPr/>
          <p:nvPr/>
        </p:nvSpPr>
        <p:spPr>
          <a:xfrm>
            <a:off x="6222328" y="139954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5</a:t>
            </a:r>
          </a:p>
        </p:txBody>
      </p:sp>
      <p:sp>
        <p:nvSpPr>
          <p:cNvPr id="35" name="Скругленный прямоугольник 15">
            <a:hlinkClick r:id="rId8" action="ppaction://hlinksldjump"/>
            <a:extLst>
              <a:ext uri="{FF2B5EF4-FFF2-40B4-BE49-F238E27FC236}">
                <a16:creationId xmlns:a16="http://schemas.microsoft.com/office/drawing/2014/main" id="{FABDED2E-5BA3-47DC-A30B-9A6F40A55845}"/>
              </a:ext>
            </a:extLst>
          </p:cNvPr>
          <p:cNvSpPr/>
          <p:nvPr/>
        </p:nvSpPr>
        <p:spPr>
          <a:xfrm>
            <a:off x="3190095" y="4159491"/>
            <a:ext cx="2763809" cy="55854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solidFill>
                  <a:schemeClr val="bg1"/>
                </a:solidFill>
              </a:rPr>
              <a:t>Выбрать другую тему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80970B8-DA52-418C-9553-B8C7D1538F75}"/>
              </a:ext>
            </a:extLst>
          </p:cNvPr>
          <p:cNvSpPr/>
          <p:nvPr/>
        </p:nvSpPr>
        <p:spPr>
          <a:xfrm>
            <a:off x="279400" y="266251"/>
            <a:ext cx="87376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Эпоха Великих дел Александра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II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Овал 12">
            <a:hlinkClick r:id="rId9" action="ppaction://hlinksldjump"/>
            <a:extLst>
              <a:ext uri="{FF2B5EF4-FFF2-40B4-BE49-F238E27FC236}">
                <a16:creationId xmlns:a16="http://schemas.microsoft.com/office/drawing/2014/main" id="{CAC38C39-A575-4590-8B26-5ED0E45A2E0D}"/>
              </a:ext>
            </a:extLst>
          </p:cNvPr>
          <p:cNvSpPr/>
          <p:nvPr/>
        </p:nvSpPr>
        <p:spPr>
          <a:xfrm>
            <a:off x="1848214" y="2215516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6</a:t>
            </a:r>
          </a:p>
        </p:txBody>
      </p:sp>
      <p:sp>
        <p:nvSpPr>
          <p:cNvPr id="14" name="Овал 13">
            <a:hlinkClick r:id="rId10" action="ppaction://hlinksldjump"/>
            <a:extLst>
              <a:ext uri="{FF2B5EF4-FFF2-40B4-BE49-F238E27FC236}">
                <a16:creationId xmlns:a16="http://schemas.microsoft.com/office/drawing/2014/main" id="{94C05AD6-F579-4698-B13B-9F43F8A13C01}"/>
              </a:ext>
            </a:extLst>
          </p:cNvPr>
          <p:cNvSpPr/>
          <p:nvPr/>
        </p:nvSpPr>
        <p:spPr>
          <a:xfrm>
            <a:off x="2865254" y="221379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15" name="Овал 14">
            <a:hlinkClick r:id="rId11" action="ppaction://hlinksldjump"/>
            <a:extLst>
              <a:ext uri="{FF2B5EF4-FFF2-40B4-BE49-F238E27FC236}">
                <a16:creationId xmlns:a16="http://schemas.microsoft.com/office/drawing/2014/main" id="{B0BDE90E-1DE2-4B9D-A00D-76F5BE213122}"/>
              </a:ext>
            </a:extLst>
          </p:cNvPr>
          <p:cNvSpPr/>
          <p:nvPr/>
        </p:nvSpPr>
        <p:spPr>
          <a:xfrm>
            <a:off x="3863372" y="2210343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8</a:t>
            </a:r>
          </a:p>
        </p:txBody>
      </p:sp>
      <p:sp>
        <p:nvSpPr>
          <p:cNvPr id="16" name="Овал 15">
            <a:hlinkClick r:id="rId12" action="ppaction://hlinksldjump"/>
            <a:extLst>
              <a:ext uri="{FF2B5EF4-FFF2-40B4-BE49-F238E27FC236}">
                <a16:creationId xmlns:a16="http://schemas.microsoft.com/office/drawing/2014/main" id="{4ADAE0B9-639F-4725-A907-4D14FA970106}"/>
              </a:ext>
            </a:extLst>
          </p:cNvPr>
          <p:cNvSpPr/>
          <p:nvPr/>
        </p:nvSpPr>
        <p:spPr>
          <a:xfrm>
            <a:off x="4861490" y="220861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9</a:t>
            </a:r>
          </a:p>
        </p:txBody>
      </p:sp>
      <p:sp>
        <p:nvSpPr>
          <p:cNvPr id="17" name="Овал 16">
            <a:hlinkClick r:id="rId13" action="ppaction://hlinksldjump"/>
            <a:extLst>
              <a:ext uri="{FF2B5EF4-FFF2-40B4-BE49-F238E27FC236}">
                <a16:creationId xmlns:a16="http://schemas.microsoft.com/office/drawing/2014/main" id="{2ECB104A-3696-4B56-92E1-8B3F60CA52A4}"/>
              </a:ext>
            </a:extLst>
          </p:cNvPr>
          <p:cNvSpPr/>
          <p:nvPr/>
        </p:nvSpPr>
        <p:spPr>
          <a:xfrm>
            <a:off x="5859607" y="2212068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8" name="Овал 17">
            <a:hlinkClick r:id="rId14" action="ppaction://hlinksldjump"/>
            <a:extLst>
              <a:ext uri="{FF2B5EF4-FFF2-40B4-BE49-F238E27FC236}">
                <a16:creationId xmlns:a16="http://schemas.microsoft.com/office/drawing/2014/main" id="{93BE4DFA-F8D8-4805-A6F6-6A9DFF0DF3C6}"/>
              </a:ext>
            </a:extLst>
          </p:cNvPr>
          <p:cNvSpPr/>
          <p:nvPr/>
        </p:nvSpPr>
        <p:spPr>
          <a:xfrm>
            <a:off x="2210935" y="3063960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11</a:t>
            </a:r>
          </a:p>
        </p:txBody>
      </p:sp>
      <p:sp>
        <p:nvSpPr>
          <p:cNvPr id="23" name="Овал 22">
            <a:hlinkClick r:id="rId15" action="ppaction://hlinksldjump"/>
            <a:extLst>
              <a:ext uri="{FF2B5EF4-FFF2-40B4-BE49-F238E27FC236}">
                <a16:creationId xmlns:a16="http://schemas.microsoft.com/office/drawing/2014/main" id="{44E09C6E-D6D4-4FF3-B7A6-42DC55860654}"/>
              </a:ext>
            </a:extLst>
          </p:cNvPr>
          <p:cNvSpPr/>
          <p:nvPr/>
        </p:nvSpPr>
        <p:spPr>
          <a:xfrm>
            <a:off x="3227975" y="3062237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12</a:t>
            </a:r>
          </a:p>
        </p:txBody>
      </p:sp>
      <p:sp>
        <p:nvSpPr>
          <p:cNvPr id="24" name="Овал 23">
            <a:hlinkClick r:id="rId16" action="ppaction://hlinksldjump"/>
            <a:extLst>
              <a:ext uri="{FF2B5EF4-FFF2-40B4-BE49-F238E27FC236}">
                <a16:creationId xmlns:a16="http://schemas.microsoft.com/office/drawing/2014/main" id="{1F542F98-981E-499F-980A-CF3D714C888A}"/>
              </a:ext>
            </a:extLst>
          </p:cNvPr>
          <p:cNvSpPr/>
          <p:nvPr/>
        </p:nvSpPr>
        <p:spPr>
          <a:xfrm>
            <a:off x="4226093" y="3058787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13</a:t>
            </a:r>
          </a:p>
        </p:txBody>
      </p:sp>
      <p:sp>
        <p:nvSpPr>
          <p:cNvPr id="25" name="Овал 24">
            <a:hlinkClick r:id="rId17" action="ppaction://hlinksldjump"/>
            <a:extLst>
              <a:ext uri="{FF2B5EF4-FFF2-40B4-BE49-F238E27FC236}">
                <a16:creationId xmlns:a16="http://schemas.microsoft.com/office/drawing/2014/main" id="{AF52E96B-3BA2-4B80-958B-76F51488D6C3}"/>
              </a:ext>
            </a:extLst>
          </p:cNvPr>
          <p:cNvSpPr/>
          <p:nvPr/>
        </p:nvSpPr>
        <p:spPr>
          <a:xfrm>
            <a:off x="5224211" y="3057062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14</a:t>
            </a:r>
          </a:p>
        </p:txBody>
      </p:sp>
      <p:sp>
        <p:nvSpPr>
          <p:cNvPr id="26" name="Овал 25">
            <a:hlinkClick r:id="rId18" action="ppaction://hlinksldjump"/>
            <a:extLst>
              <a:ext uri="{FF2B5EF4-FFF2-40B4-BE49-F238E27FC236}">
                <a16:creationId xmlns:a16="http://schemas.microsoft.com/office/drawing/2014/main" id="{0F778001-5635-4760-BDFE-5AC3527EF48E}"/>
              </a:ext>
            </a:extLst>
          </p:cNvPr>
          <p:cNvSpPr/>
          <p:nvPr/>
        </p:nvSpPr>
        <p:spPr>
          <a:xfrm>
            <a:off x="6222328" y="3060512"/>
            <a:ext cx="725442" cy="726264"/>
          </a:xfrm>
          <a:prstGeom prst="ellipse">
            <a:avLst/>
          </a:prstGeom>
          <a:solidFill>
            <a:srgbClr val="FFD85D"/>
          </a:solidFill>
          <a:ln w="381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15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67B7E2-8EE2-40D4-AB29-155D7B2B3647}"/>
              </a:ext>
            </a:extLst>
          </p:cNvPr>
          <p:cNvSpPr/>
          <p:nvPr/>
        </p:nvSpPr>
        <p:spPr>
          <a:xfrm>
            <a:off x="2015986" y="884476"/>
            <a:ext cx="49317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tabLst>
                <a:tab pos="358775" algn="l"/>
              </a:tabLst>
            </a:pP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</a:rPr>
              <a:t>Выберите номер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9029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613" y="107151"/>
            <a:ext cx="1952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4" y="1152304"/>
            <a:ext cx="5189617" cy="270157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Какие крестьяне считались </a:t>
            </a:r>
            <a:r>
              <a:rPr lang="ru-RU" sz="2200" dirty="0" err="1">
                <a:latin typeface="+mj-lt"/>
              </a:rPr>
              <a:t>временнообязанными</a:t>
            </a:r>
            <a:r>
              <a:rPr lang="ru-RU" sz="2200" dirty="0">
                <a:latin typeface="+mj-lt"/>
              </a:rPr>
              <a:t>: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заключившие выкупную сделку с помещиком   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государственные крестьяне;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крестьяне сибирских губерний;  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все указанные. </a:t>
            </a:r>
          </a:p>
        </p:txBody>
      </p:sp>
      <p:pic>
        <p:nvPicPr>
          <p:cNvPr id="35842" name="Picture 2" descr="ЕГЭ. Литература. Задание № 9. Тема: «Дорога». АРГУМЕНТ. Н.А. Некрасов. «  Кому на Руси жить хорошо?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1" y="1061257"/>
            <a:ext cx="3035300" cy="347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613" y="107151"/>
            <a:ext cx="1952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1549805"/>
            <a:ext cx="4429125" cy="7450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Какие крестьяне считались </a:t>
            </a:r>
            <a:r>
              <a:rPr lang="ru-RU" sz="2200" dirty="0" err="1"/>
              <a:t>временнообязанными</a:t>
            </a:r>
            <a:r>
              <a:rPr lang="ru-RU" sz="22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358775" y="2783233"/>
            <a:ext cx="4923088" cy="892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Заключившие выкупную  сделку  с  помещиком. 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pic>
        <p:nvPicPr>
          <p:cNvPr id="11" name="Picture 2" descr="ЕГЭ. Литература. Задание № 9. Тема: «Дорога». АРГУМЕНТ. Н.А. Некрасов. «  Кому на Руси жить хорошо?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1" y="1061257"/>
            <a:ext cx="3035300" cy="347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2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473074" y="1255891"/>
            <a:ext cx="5208853" cy="231563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Какие государства объединились  в «Союз трех императоров»: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Франция, Россия, Турция;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Франция, Англия, Россия;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Австро-Венгрия, Турция, Россия;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Россия, Пруссия, Австро-Венгрия. </a:t>
            </a:r>
          </a:p>
        </p:txBody>
      </p:sp>
      <p:pic>
        <p:nvPicPr>
          <p:cNvPr id="37890" name="Picture 2" descr="Союз трёх императоров. Материалы. Журнал «Историк»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72" y="1255890"/>
            <a:ext cx="2927378" cy="371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1549805"/>
            <a:ext cx="4429125" cy="11309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Какие государства объединились  в «Союз трех императоров»?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358775" y="2749217"/>
            <a:ext cx="3659772" cy="892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Россия, Пруссия, Австро-Венгрия. 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pic>
        <p:nvPicPr>
          <p:cNvPr id="12" name="Picture 2" descr="Союз трёх императоров. Материалы. Журнал «Историк»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72" y="1255890"/>
            <a:ext cx="2927378" cy="371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усско-турецкая война (1877—1878) — Википед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3</a:t>
            </a:r>
          </a:p>
        </p:txBody>
      </p:sp>
      <p:sp>
        <p:nvSpPr>
          <p:cNvPr id="14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3" y="1172489"/>
            <a:ext cx="8112126" cy="27717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Какой договор был заключен по окончании русско-турецкой войны 1877-1878 гг.: </a:t>
            </a: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а) Парижский;                                          б) Берлинский;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в) Сан-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Стефанский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                               г) Лондонский. </a:t>
            </a:r>
          </a:p>
        </p:txBody>
      </p:sp>
    </p:spTree>
    <p:extLst>
      <p:ext uri="{BB962C8B-B14F-4D97-AF65-F5344CB8AC3E}">
        <p14:creationId xmlns:p14="http://schemas.microsoft.com/office/powerpoint/2010/main" val="33922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Русско-турецкая война (1877—1878) — Википед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2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197436" y="940205"/>
            <a:ext cx="8641763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Какой договор был заключен по окончании русско-турецкой войны 1877-1878 гг.: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197436" y="1901589"/>
            <a:ext cx="6626226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Сан-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Стефанский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 договор. </a:t>
            </a:r>
          </a:p>
        </p:txBody>
      </p:sp>
      <p:sp>
        <p:nvSpPr>
          <p:cNvPr id="9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14680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4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4" y="925037"/>
            <a:ext cx="8239125" cy="30875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Сколько крестьяне должны были заплатить помещику за выкупаемый надел: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сразу 20-25 % стоимости надела, а 75-80 % платило государство;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сразу 100 % стоимости надела;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100 % стоимости надела в течение 59 лет;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50 % стоимости надела, а остальное платило государство. </a:t>
            </a:r>
          </a:p>
        </p:txBody>
      </p:sp>
    </p:spTree>
    <p:extLst>
      <p:ext uri="{BB962C8B-B14F-4D97-AF65-F5344CB8AC3E}">
        <p14:creationId xmlns:p14="http://schemas.microsoft.com/office/powerpoint/2010/main" val="17727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4" y="984329"/>
            <a:ext cx="8328025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Сколько крестьяне должны были заплатить помещику за выкупаемый надел?</a:t>
            </a:r>
            <a:endParaRPr lang="ru-RU" sz="2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358775" y="2663589"/>
            <a:ext cx="6702426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Сразу  20-25  %  стоимости  надела,  а  75-80  %  платило  государство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3298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2669" y="933122"/>
            <a:ext cx="5803656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 какой династии монархов относился Александр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</a:t>
            </a:r>
          </a:p>
        </p:txBody>
      </p:sp>
      <p:pic>
        <p:nvPicPr>
          <p:cNvPr id="4100" name="Picture 4" descr="Александр 2 - биография, личная жизнь, фот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369349"/>
            <a:ext cx="2812948" cy="36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583" y="107151"/>
            <a:ext cx="1984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5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04211" y="889405"/>
            <a:ext cx="8128588" cy="30875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Проведение реформ 1860 – 1870 гг. в России: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способствовало переходу от традиционного общества к индустриальному;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устранило все препятствия для перехода к индустриальному обществу;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замедлило переход от традиционного к индустриальному обществу;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не изменило основы традиционного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41128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5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4" y="1549805"/>
            <a:ext cx="8061325" cy="38593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Проведение реформ 1860 – 1870 гг. в России</a:t>
            </a:r>
            <a:endParaRPr lang="ru-RU" sz="2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358774" y="2663589"/>
            <a:ext cx="8404226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способствовало  переходу  от традиционного  общества  к индустриальному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15661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авказская война: столкновение сильных духо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88300"/>
            <a:ext cx="914400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6</a:t>
            </a:r>
          </a:p>
        </p:txBody>
      </p:sp>
      <p:sp>
        <p:nvSpPr>
          <p:cNvPr id="14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802361"/>
            <a:ext cx="8467725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Что произошло после пленения Шамиля в ауле Гуниб в 1859 году?</a:t>
            </a:r>
          </a:p>
        </p:txBody>
      </p:sp>
    </p:spTree>
    <p:extLst>
      <p:ext uri="{BB962C8B-B14F-4D97-AF65-F5344CB8AC3E}">
        <p14:creationId xmlns:p14="http://schemas.microsoft.com/office/powerpoint/2010/main" val="669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авказская война: столкновение сильных духо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88300"/>
            <a:ext cx="914400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2AB7-9283-42DD-980F-101F82CAE09D}"/>
              </a:ext>
            </a:extLst>
          </p:cNvPr>
          <p:cNvSpPr txBox="1"/>
          <p:nvPr/>
        </p:nvSpPr>
        <p:spPr>
          <a:xfrm>
            <a:off x="358774" y="1787289"/>
            <a:ext cx="3908425" cy="182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Война  на Кавказе    закончилась.  Горские народы  вошли  в  состав  России. </a:t>
            </a:r>
          </a:p>
        </p:txBody>
      </p:sp>
      <p:sp>
        <p:nvSpPr>
          <p:cNvPr id="9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8775" y="802361"/>
            <a:ext cx="8467725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Что произошло после пленения Шамиля в ауле Гуниб в 1859 году?</a:t>
            </a:r>
          </a:p>
        </p:txBody>
      </p:sp>
    </p:spTree>
    <p:extLst>
      <p:ext uri="{BB962C8B-B14F-4D97-AF65-F5344CB8AC3E}">
        <p14:creationId xmlns:p14="http://schemas.microsoft.com/office/powerpoint/2010/main" val="980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7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6" y="1092605"/>
            <a:ext cx="8176293" cy="231563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Расставьте в хронологической последовательности: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начало русско-турецкой войны;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земская реформа;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манифест об освобождении крестьян от крепостной зависимости;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создание «Союза трех императоров». </a:t>
            </a:r>
          </a:p>
        </p:txBody>
      </p:sp>
    </p:spTree>
    <p:extLst>
      <p:ext uri="{BB962C8B-B14F-4D97-AF65-F5344CB8AC3E}">
        <p14:creationId xmlns:p14="http://schemas.microsoft.com/office/powerpoint/2010/main" val="2359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7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598136"/>
            <a:ext cx="3503363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ВБГА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7450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Расставьте в хронологической последовательности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378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8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269206" y="1092605"/>
            <a:ext cx="8303293" cy="192969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Вставьте пропущенную фамилию.  </a:t>
            </a: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Судебная реформа - </a:t>
            </a:r>
            <a:r>
              <a:rPr lang="ru-RU" sz="2200" dirty="0" err="1">
                <a:latin typeface="+mj-lt"/>
              </a:rPr>
              <a:t>С.Зарудный</a:t>
            </a:r>
            <a:r>
              <a:rPr lang="ru-RU" sz="2200" dirty="0">
                <a:latin typeface="+mj-l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Университетская - А. Головнин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Военная реформа -   .... </a:t>
            </a:r>
          </a:p>
        </p:txBody>
      </p:sp>
    </p:spTree>
    <p:extLst>
      <p:ext uri="{BB962C8B-B14F-4D97-AF65-F5344CB8AC3E}">
        <p14:creationId xmlns:p14="http://schemas.microsoft.com/office/powerpoint/2010/main" val="31555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8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3982" y="1092605"/>
            <a:ext cx="6102182" cy="192969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Вставьте пропущенную фамилию.  </a:t>
            </a:r>
          </a:p>
          <a:p>
            <a:pPr>
              <a:lnSpc>
                <a:spcPct val="114000"/>
              </a:lnSpc>
            </a:pPr>
            <a:endParaRPr lang="ru-RU" sz="2200" dirty="0"/>
          </a:p>
          <a:p>
            <a:pPr>
              <a:lnSpc>
                <a:spcPct val="114000"/>
              </a:lnSpc>
            </a:pPr>
            <a:r>
              <a:rPr lang="ru-RU" sz="2200" dirty="0"/>
              <a:t>Судебная реформа - </a:t>
            </a:r>
            <a:r>
              <a:rPr lang="ru-RU" sz="2200" dirty="0" err="1"/>
              <a:t>С.Зарудный</a:t>
            </a:r>
            <a:r>
              <a:rPr lang="ru-RU" sz="2200" dirty="0"/>
              <a:t> </a:t>
            </a:r>
          </a:p>
          <a:p>
            <a:pPr>
              <a:lnSpc>
                <a:spcPct val="114000"/>
              </a:lnSpc>
            </a:pPr>
            <a:r>
              <a:rPr lang="ru-RU" sz="2200" dirty="0"/>
              <a:t>Университетская - А. Головнин </a:t>
            </a:r>
          </a:p>
          <a:p>
            <a:pPr>
              <a:lnSpc>
                <a:spcPct val="114000"/>
              </a:lnSpc>
            </a:pPr>
            <a:r>
              <a:rPr lang="ru-RU" sz="2200" dirty="0"/>
              <a:t>Военная реформа - Н. </a:t>
            </a:r>
            <a:r>
              <a:rPr lang="ru-RU" sz="2200" dirty="0" err="1"/>
              <a:t>Милютин</a:t>
            </a:r>
            <a:r>
              <a:rPr lang="ru-RU" sz="2200" dirty="0"/>
              <a:t> </a:t>
            </a:r>
          </a:p>
        </p:txBody>
      </p:sp>
      <p:pic>
        <p:nvPicPr>
          <p:cNvPr id="44034" name="Picture 2" descr="File:Милютин, Дмитрий Алексеевич.jpg - Wikimedia Comm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724" y="1092605"/>
            <a:ext cx="3410576" cy="378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9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270157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Какая реформа не была проведена в 60-70-е </a:t>
            </a:r>
            <a:r>
              <a:rPr lang="ru-RU" sz="2200" dirty="0" err="1">
                <a:latin typeface="+mj-lt"/>
              </a:rPr>
              <a:t>гг</a:t>
            </a:r>
            <a:r>
              <a:rPr lang="ru-RU" sz="2200" dirty="0">
                <a:latin typeface="+mj-lt"/>
              </a:rPr>
              <a:t>:   </a:t>
            </a: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крестьянская;                         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городская;                 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высших органов власти;           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военная.</a:t>
            </a:r>
          </a:p>
        </p:txBody>
      </p:sp>
    </p:spTree>
    <p:extLst>
      <p:ext uri="{BB962C8B-B14F-4D97-AF65-F5344CB8AC3E}">
        <p14:creationId xmlns:p14="http://schemas.microsoft.com/office/powerpoint/2010/main" val="26911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9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598136"/>
            <a:ext cx="5483893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Реформа  высших  органов  власти.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5196821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Какая реформа не была проведена в 60-70-е </a:t>
            </a:r>
            <a:r>
              <a:rPr lang="ru-RU" sz="2200" dirty="0" err="1"/>
              <a:t>гг</a:t>
            </a:r>
            <a:r>
              <a:rPr lang="ru-RU" sz="2200" dirty="0"/>
              <a:t>?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576" y="107151"/>
            <a:ext cx="1992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</a:t>
            </a:r>
          </a:p>
        </p:txBody>
      </p:sp>
      <p:sp>
        <p:nvSpPr>
          <p:cNvPr id="17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236AD8E5-3852-4034-A09A-FBABDD626DFF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52669" y="933122"/>
            <a:ext cx="5803656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 какой династии монархов относился Александр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</a:t>
            </a:r>
          </a:p>
        </p:txBody>
      </p:sp>
      <p:pic>
        <p:nvPicPr>
          <p:cNvPr id="18" name="Picture 4" descr="Александр 2 - биография, личная жизнь, фот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369349"/>
            <a:ext cx="2812948" cy="36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251827" y="2938842"/>
            <a:ext cx="5904498" cy="435312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Романовы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463" y="107151"/>
            <a:ext cx="211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10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7450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 рамках, какой реформы Александра II появились присяжные заседатели?</a:t>
            </a:r>
          </a:p>
        </p:txBody>
      </p:sp>
      <p:pic>
        <p:nvPicPr>
          <p:cNvPr id="46082" name="Picture 2" descr="Эссе в формате ЕГЭ по обществознанию. Блок Правоведение. &amp;quot;Всегда везде для  всех да будет правый суд&amp;quot; (П. Корнель) | Учеба forever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940224"/>
            <a:ext cx="4816460" cy="309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463" y="107151"/>
            <a:ext cx="211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10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494033"/>
            <a:ext cx="3503363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Судебная реформа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7450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В рамках, какой реформы Александра II появились присяжные заседатели?</a:t>
            </a:r>
          </a:p>
        </p:txBody>
      </p:sp>
      <p:pic>
        <p:nvPicPr>
          <p:cNvPr id="12" name="Picture 2" descr="Эссе в формате ЕГЭ по обществознанию. Блок Правоведение. &amp;quot;Всегда везде для  всех да будет правый суд&amp;quot; (П. Корнель) | Учеба forever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1940224"/>
            <a:ext cx="4816460" cy="309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104" y="107151"/>
            <a:ext cx="2069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11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6" y="1092605"/>
            <a:ext cx="8493793" cy="231563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Граница Российской империи по Амуру, Уссури и Сунгари была установлена: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по </a:t>
            </a:r>
            <a:r>
              <a:rPr lang="ru-RU" sz="2200" dirty="0" err="1">
                <a:latin typeface="+mj-lt"/>
              </a:rPr>
              <a:t>Айгунскому</a:t>
            </a:r>
            <a:r>
              <a:rPr lang="ru-RU" sz="2200" dirty="0">
                <a:latin typeface="+mj-lt"/>
              </a:rPr>
              <a:t> договору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по Сан-</a:t>
            </a:r>
            <a:r>
              <a:rPr lang="ru-RU" sz="2200" dirty="0" err="1">
                <a:latin typeface="+mj-lt"/>
              </a:rPr>
              <a:t>Стефанскому</a:t>
            </a:r>
            <a:r>
              <a:rPr lang="ru-RU" sz="2200" dirty="0">
                <a:latin typeface="+mj-lt"/>
              </a:rPr>
              <a:t> договору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по Парижскому договору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по </a:t>
            </a:r>
            <a:r>
              <a:rPr lang="ru-RU" sz="2200" dirty="0" err="1">
                <a:latin typeface="+mj-lt"/>
              </a:rPr>
              <a:t>Симодскому</a:t>
            </a:r>
            <a:r>
              <a:rPr lang="ru-RU" sz="2200" dirty="0">
                <a:latin typeface="+mj-lt"/>
              </a:rPr>
              <a:t> договору</a:t>
            </a:r>
          </a:p>
        </p:txBody>
      </p:sp>
    </p:spTree>
    <p:extLst>
      <p:ext uri="{BB962C8B-B14F-4D97-AF65-F5344CB8AC3E}">
        <p14:creationId xmlns:p14="http://schemas.microsoft.com/office/powerpoint/2010/main" val="2575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104" y="107151"/>
            <a:ext cx="2069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11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494033"/>
            <a:ext cx="3503363" cy="95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/>
              <a:t>по </a:t>
            </a:r>
            <a:r>
              <a:rPr lang="ru-RU" sz="2800" dirty="0" err="1"/>
              <a:t>Айгунскому</a:t>
            </a:r>
            <a:r>
              <a:rPr lang="ru-RU" sz="2800" dirty="0"/>
              <a:t> договору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6" y="1092605"/>
            <a:ext cx="8265193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Граница Российской империи по Амуру, Уссури и Сунгари была установлена:</a:t>
            </a:r>
          </a:p>
        </p:txBody>
      </p:sp>
    </p:spTree>
    <p:extLst>
      <p:ext uri="{BB962C8B-B14F-4D97-AF65-F5344CB8AC3E}">
        <p14:creationId xmlns:p14="http://schemas.microsoft.com/office/powerpoint/2010/main" val="38157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868" y="107151"/>
            <a:ext cx="2108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12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6" y="1092605"/>
            <a:ext cx="7909593" cy="231563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Какие территории были присоединены во время правления Александра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Средней Азии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Финляндии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Аляски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Польши</a:t>
            </a:r>
          </a:p>
        </p:txBody>
      </p:sp>
    </p:spTree>
    <p:extLst>
      <p:ext uri="{BB962C8B-B14F-4D97-AF65-F5344CB8AC3E}">
        <p14:creationId xmlns:p14="http://schemas.microsoft.com/office/powerpoint/2010/main" val="11829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к Бухара стала русским протектора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203" y="-22165"/>
            <a:ext cx="9554410" cy="52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868" y="107151"/>
            <a:ext cx="2108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12</a:t>
            </a:r>
          </a:p>
        </p:txBody>
      </p:sp>
      <p:sp>
        <p:nvSpPr>
          <p:cNvPr id="9" name="Скругленный прямоугольник 15">
            <a:hlinkClick r:id="rId3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598136"/>
            <a:ext cx="3503363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Средней Азии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74501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территории были присоединены во время правления Александра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44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9471" y="107151"/>
            <a:ext cx="210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13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5" y="786218"/>
            <a:ext cx="8519194" cy="34734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С событиями Русско-Турецкой войны 1877 – 1878 годов связаны факты: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Бой у села </a:t>
            </a:r>
            <a:r>
              <a:rPr lang="ru-RU" sz="2200" dirty="0" err="1">
                <a:latin typeface="+mj-lt"/>
              </a:rPr>
              <a:t>Валерик</a:t>
            </a:r>
            <a:r>
              <a:rPr lang="ru-RU" sz="2200" dirty="0">
                <a:latin typeface="+mj-lt"/>
              </a:rPr>
              <a:t>, битва за </a:t>
            </a:r>
            <a:r>
              <a:rPr lang="ru-RU" sz="2200" dirty="0" err="1">
                <a:latin typeface="+mj-lt"/>
              </a:rPr>
              <a:t>Дарго</a:t>
            </a:r>
            <a:r>
              <a:rPr lang="ru-RU" sz="2200" dirty="0">
                <a:latin typeface="+mj-lt"/>
              </a:rPr>
              <a:t>, штурм </a:t>
            </a:r>
            <a:r>
              <a:rPr lang="ru-RU" sz="2200" dirty="0" err="1">
                <a:latin typeface="+mj-lt"/>
              </a:rPr>
              <a:t>Ахульго</a:t>
            </a:r>
            <a:r>
              <a:rPr lang="ru-RU" sz="2200" dirty="0">
                <a:latin typeface="+mj-lt"/>
              </a:rPr>
              <a:t>, взятие Ведено, штурм Гуниба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Сражение при Синопе, бой у </a:t>
            </a:r>
            <a:r>
              <a:rPr lang="ru-RU" sz="2200" dirty="0" err="1">
                <a:latin typeface="+mj-lt"/>
              </a:rPr>
              <a:t>Альмы</a:t>
            </a:r>
            <a:r>
              <a:rPr lang="ru-RU" sz="2200" dirty="0">
                <a:latin typeface="+mj-lt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Бой на Черной речке, обстрел Колы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Битва за </a:t>
            </a:r>
            <a:r>
              <a:rPr lang="ru-RU" sz="2200" dirty="0" err="1">
                <a:latin typeface="+mj-lt"/>
              </a:rPr>
              <a:t>Вафангоу</a:t>
            </a:r>
            <a:r>
              <a:rPr lang="ru-RU" sz="2200" dirty="0">
                <a:latin typeface="+mj-lt"/>
              </a:rPr>
              <a:t>, бой у </a:t>
            </a:r>
            <a:r>
              <a:rPr lang="ru-RU" sz="2200" dirty="0" err="1">
                <a:latin typeface="+mj-lt"/>
              </a:rPr>
              <a:t>Ляоляна</a:t>
            </a:r>
            <a:r>
              <a:rPr lang="ru-RU" sz="2200" dirty="0">
                <a:latin typeface="+mj-lt"/>
              </a:rPr>
              <a:t>, битва на реке </a:t>
            </a:r>
            <a:r>
              <a:rPr lang="ru-RU" sz="2200" dirty="0" err="1">
                <a:latin typeface="+mj-lt"/>
              </a:rPr>
              <a:t>Шахэ</a:t>
            </a: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Бои на </a:t>
            </a:r>
            <a:r>
              <a:rPr lang="ru-RU" sz="2200" dirty="0" err="1">
                <a:latin typeface="+mj-lt"/>
              </a:rPr>
              <a:t>Шипкинском</a:t>
            </a:r>
            <a:r>
              <a:rPr lang="ru-RU" sz="2200" dirty="0">
                <a:latin typeface="+mj-lt"/>
              </a:rPr>
              <a:t> перевале, осада Плевны, бой у </a:t>
            </a:r>
            <a:r>
              <a:rPr lang="ru-RU" sz="2200" dirty="0" err="1">
                <a:latin typeface="+mj-lt"/>
              </a:rPr>
              <a:t>Шипки-Шейново</a:t>
            </a:r>
            <a:r>
              <a:rPr lang="ru-RU" sz="2200" dirty="0">
                <a:latin typeface="+mj-lt"/>
              </a:rPr>
              <a:t>, взятие Софии, взятие </a:t>
            </a:r>
            <a:r>
              <a:rPr lang="ru-RU" sz="2200" dirty="0" err="1">
                <a:latin typeface="+mj-lt"/>
              </a:rPr>
              <a:t>Адрианополя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7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9471" y="107151"/>
            <a:ext cx="210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13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494033"/>
            <a:ext cx="7973093" cy="14736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/>
              <a:t>Бои на </a:t>
            </a:r>
            <a:r>
              <a:rPr lang="ru-RU" sz="2800" dirty="0" err="1"/>
              <a:t>Шипкинском</a:t>
            </a:r>
            <a:r>
              <a:rPr lang="ru-RU" sz="2800" dirty="0"/>
              <a:t> перевале, осада Плевны, бой у </a:t>
            </a:r>
            <a:r>
              <a:rPr lang="ru-RU" sz="2800" dirty="0" err="1"/>
              <a:t>Шипки-Шейново</a:t>
            </a:r>
            <a:r>
              <a:rPr lang="ru-RU" sz="2800" dirty="0"/>
              <a:t>, взятие Софии, взятие </a:t>
            </a:r>
            <a:r>
              <a:rPr lang="ru-RU" sz="2800" dirty="0" err="1"/>
              <a:t>Адрианополя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6" y="1092605"/>
            <a:ext cx="8392193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С событиями Русско-Турецкой войны 1977 – 1878 годов связаны факты</a:t>
            </a: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5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860" y="107151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14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231563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 каком году Александр </a:t>
            </a:r>
            <a:r>
              <a:rPr lang="en-US" sz="2200" dirty="0">
                <a:latin typeface="+mj-lt"/>
              </a:rPr>
              <a:t>II</a:t>
            </a:r>
            <a:r>
              <a:rPr lang="ru-RU" sz="2200" dirty="0">
                <a:latin typeface="+mj-lt"/>
              </a:rPr>
              <a:t> продал Аляску?</a:t>
            </a:r>
          </a:p>
          <a:p>
            <a:pPr>
              <a:lnSpc>
                <a:spcPct val="114000"/>
              </a:lnSpc>
            </a:pPr>
            <a:endParaRPr lang="ru-RU" sz="22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А) 1861 г.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Б) 1867 г.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В) 1872 г.</a:t>
            </a:r>
          </a:p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Г) 1881 г. </a:t>
            </a:r>
          </a:p>
        </p:txBody>
      </p:sp>
      <p:pic>
        <p:nvPicPr>
          <p:cNvPr id="50178" name="Picture 2" descr="Продажа Аляск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24" y="1841500"/>
            <a:ext cx="4752801" cy="318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860" y="107151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14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494033"/>
            <a:ext cx="3503363" cy="461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 dirty="0"/>
              <a:t>1867 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35907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/>
              <a:t>В каком году Александр </a:t>
            </a:r>
            <a:r>
              <a:rPr lang="en-US" sz="2200" dirty="0"/>
              <a:t>II</a:t>
            </a:r>
            <a:r>
              <a:rPr lang="ru-RU" sz="2200" dirty="0"/>
              <a:t> продал Аляску?</a:t>
            </a:r>
          </a:p>
        </p:txBody>
      </p:sp>
      <p:pic>
        <p:nvPicPr>
          <p:cNvPr id="12" name="Picture 2" descr="Продажа Аляск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924" y="1841500"/>
            <a:ext cx="4752801" cy="318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377" y="107151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542FC7-787A-45A9-8187-36DBDD7719DA}"/>
              </a:ext>
            </a:extLst>
          </p:cNvPr>
          <p:cNvSpPr/>
          <p:nvPr/>
        </p:nvSpPr>
        <p:spPr>
          <a:xfrm flipH="1">
            <a:off x="358775" y="1159502"/>
            <a:ext cx="6757857" cy="39171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latin typeface="+mj-lt"/>
              </a:rPr>
              <a:t>Назовите даты правления Александра </a:t>
            </a:r>
            <a:r>
              <a:rPr lang="en-US" sz="2400" dirty="0">
                <a:latin typeface="+mj-lt"/>
              </a:rPr>
              <a:t>II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BCEDE7-C4B3-47CC-9AD4-28D9118767BB}"/>
              </a:ext>
            </a:extLst>
          </p:cNvPr>
          <p:cNvSpPr/>
          <p:nvPr/>
        </p:nvSpPr>
        <p:spPr>
          <a:xfrm>
            <a:off x="1085849" y="2218696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1855  –  1881гг.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hlinkClick r:id="rId2" action="ppaction://hlinksldjump"/>
            <a:extLst>
              <a:ext uri="{FF2B5EF4-FFF2-40B4-BE49-F238E27FC236}">
                <a16:creationId xmlns:a16="http://schemas.microsoft.com/office/drawing/2014/main" id="{D3B036A1-38AF-4379-940D-F5C375821216}"/>
              </a:ext>
            </a:extLst>
          </p:cNvPr>
          <p:cNvSpPr/>
          <p:nvPr/>
        </p:nvSpPr>
        <p:spPr>
          <a:xfrm>
            <a:off x="358774" y="344399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C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hlinkClick r:id="rId2" action="ppaction://hlinksldjump"/>
            <a:extLst>
              <a:ext uri="{FF2B5EF4-FFF2-40B4-BE49-F238E27FC236}">
                <a16:creationId xmlns:a16="http://schemas.microsoft.com/office/drawing/2014/main" id="{37674149-0BB2-4BD0-B568-1051198936A8}"/>
              </a:ext>
            </a:extLst>
          </p:cNvPr>
          <p:cNvSpPr/>
          <p:nvPr/>
        </p:nvSpPr>
        <p:spPr>
          <a:xfrm>
            <a:off x="358774" y="2742763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B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hlinkClick r:id="rId3" action="ppaction://hlinksldjump"/>
            <a:extLst>
              <a:ext uri="{FF2B5EF4-FFF2-40B4-BE49-F238E27FC236}">
                <a16:creationId xmlns:a16="http://schemas.microsoft.com/office/drawing/2014/main" id="{7A72E5E1-0152-47D2-A418-ECF2F102A6FF}"/>
              </a:ext>
            </a:extLst>
          </p:cNvPr>
          <p:cNvSpPr/>
          <p:nvPr/>
        </p:nvSpPr>
        <p:spPr>
          <a:xfrm>
            <a:off x="358774" y="2041528"/>
            <a:ext cx="727075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cap="rnd">
            <a:noFill/>
            <a:prstDash val="sysDot"/>
          </a:ln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7ADD0D-5837-4228-B62E-22D0989C1C9C}"/>
              </a:ext>
            </a:extLst>
          </p:cNvPr>
          <p:cNvSpPr/>
          <p:nvPr/>
        </p:nvSpPr>
        <p:spPr>
          <a:xfrm>
            <a:off x="1085849" y="2881072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1881 – 1894 гг.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706D55-4E13-4C50-AC67-C3AEC61F2332}"/>
              </a:ext>
            </a:extLst>
          </p:cNvPr>
          <p:cNvSpPr/>
          <p:nvPr/>
        </p:nvSpPr>
        <p:spPr>
          <a:xfrm>
            <a:off x="1085849" y="3598936"/>
            <a:ext cx="5904498" cy="279885"/>
          </a:xfrm>
          <a:prstGeom prst="rect">
            <a:avLst/>
          </a:prstGeom>
        </p:spPr>
        <p:txBody>
          <a:bodyPr wrap="square" lIns="126000" tIns="0" rIns="0" bIns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1894 – 1917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100 интересных фактов про Александра ІІ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807987"/>
            <a:ext cx="3114674" cy="327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074" y="107151"/>
            <a:ext cx="2101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15</a:t>
            </a:r>
          </a:p>
        </p:txBody>
      </p:sp>
      <p:sp>
        <p:nvSpPr>
          <p:cNvPr id="14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A11EC77B-0ADE-43E2-8D51-C932CD0B4115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Узнать ответ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11309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Можно ли назвать реформы Александра II контрреформами по отношению к реформам Николая I. Почему? </a:t>
            </a:r>
          </a:p>
        </p:txBody>
      </p:sp>
      <p:pic>
        <p:nvPicPr>
          <p:cNvPr id="47106" name="Picture 2" descr="Александр II | Государственное управление в России в портрет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719" y="2082800"/>
            <a:ext cx="4059356" cy="286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074" y="107151"/>
            <a:ext cx="2101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chemeClr val="bg2">
                    <a:lumMod val="50000"/>
                  </a:schemeClr>
                </a:solidFill>
                <a:latin typeface="+mj-lt"/>
              </a:rPr>
              <a:t>Задание № 15</a:t>
            </a:r>
          </a:p>
        </p:txBody>
      </p:sp>
      <p:sp>
        <p:nvSpPr>
          <p:cNvPr id="9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78A609C-E90C-4A0F-843A-AF583E9FA7B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A63ED-D65B-40C4-A4B1-EE8EF2925D61}"/>
              </a:ext>
            </a:extLst>
          </p:cNvPr>
          <p:cNvSpPr txBox="1"/>
          <p:nvPr/>
        </p:nvSpPr>
        <p:spPr>
          <a:xfrm>
            <a:off x="370807" y="2413845"/>
            <a:ext cx="7909593" cy="182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Нет.  </a:t>
            </a:r>
          </a:p>
          <a:p>
            <a:pPr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Они  не сворачивали  реформы  Николая  I,     а были самостоятельными  и  широкомасштабными.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291FE8-E523-4931-B73F-934A94134530}"/>
              </a:ext>
            </a:extLst>
          </p:cNvPr>
          <p:cNvSpPr/>
          <p:nvPr/>
        </p:nvSpPr>
        <p:spPr>
          <a:xfrm flipH="1">
            <a:off x="370807" y="1092605"/>
            <a:ext cx="6102182" cy="113095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latin typeface="+mj-lt"/>
              </a:rPr>
              <a:t>Можно ли назвать реформы Александра II контрреформами по отношению к реформам Николая I.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5552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верно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5" y="2074666"/>
            <a:ext cx="5921709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1855  –  1881гг. </a:t>
            </a:r>
          </a:p>
        </p:txBody>
      </p:sp>
      <p:sp>
        <p:nvSpPr>
          <p:cNvPr id="11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573CF720-EEF0-49FA-83A0-7E8836F82C96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C2FC08-DC5A-4E7F-9D4D-ED98E9A841FC}"/>
              </a:ext>
            </a:extLst>
          </p:cNvPr>
          <p:cNvSpPr/>
          <p:nvPr/>
        </p:nvSpPr>
        <p:spPr>
          <a:xfrm flipH="1">
            <a:off x="358775" y="1159502"/>
            <a:ext cx="6757857" cy="39171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Назовите даты правления Александра </a:t>
            </a:r>
            <a:r>
              <a:rPr lang="en-US" sz="2400" dirty="0"/>
              <a:t>II</a:t>
            </a:r>
            <a:endParaRPr lang="ru-RU" sz="2400" dirty="0"/>
          </a:p>
        </p:txBody>
      </p:sp>
      <p:pic>
        <p:nvPicPr>
          <p:cNvPr id="13" name="Picture 8" descr="100 интересных фактов про Александра ІІ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807987"/>
            <a:ext cx="3114674" cy="327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0"/>
            <a:ext cx="4320000" cy="7350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>
                <a:solidFill>
                  <a:srgbClr val="F7F6F4"/>
                </a:solidFill>
                <a:latin typeface="+mj-lt"/>
              </a:rPr>
              <a:t>Вы ответили неверно</a:t>
            </a:r>
          </a:p>
        </p:txBody>
      </p:sp>
      <p:sp>
        <p:nvSpPr>
          <p:cNvPr id="12" name="Скругленный прямоугольник 15">
            <a:hlinkClick r:id="rId2" action="ppaction://hlinksldjump"/>
            <a:extLst>
              <a:ext uri="{FF2B5EF4-FFF2-40B4-BE49-F238E27FC236}">
                <a16:creationId xmlns:a16="http://schemas.microsoft.com/office/drawing/2014/main" id="{1346C026-821B-4DDE-80B9-B73EF44294D9}"/>
              </a:ext>
            </a:extLst>
          </p:cNvPr>
          <p:cNvSpPr/>
          <p:nvPr/>
        </p:nvSpPr>
        <p:spPr>
          <a:xfrm>
            <a:off x="358775" y="4239632"/>
            <a:ext cx="2160000" cy="5152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B672D-B2D4-4A10-8074-B3C06FB346EF}"/>
              </a:ext>
            </a:extLst>
          </p:cNvPr>
          <p:cNvSpPr txBox="1"/>
          <p:nvPr/>
        </p:nvSpPr>
        <p:spPr>
          <a:xfrm>
            <a:off x="358775" y="2074666"/>
            <a:ext cx="5921709" cy="43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6000"/>
              </a:lnSpc>
              <a:defRPr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1855  –  1881гг.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7FBE4F-DDEA-45E7-84C6-AE40296FA330}"/>
              </a:ext>
            </a:extLst>
          </p:cNvPr>
          <p:cNvSpPr/>
          <p:nvPr/>
        </p:nvSpPr>
        <p:spPr>
          <a:xfrm flipH="1">
            <a:off x="358775" y="1159502"/>
            <a:ext cx="6757857" cy="39171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/>
              <a:t>Назовите даты правления Александра </a:t>
            </a:r>
            <a:r>
              <a:rPr lang="en-US" sz="2400" dirty="0"/>
              <a:t>II</a:t>
            </a:r>
            <a:endParaRPr lang="ru-RU" sz="2400" dirty="0"/>
          </a:p>
        </p:txBody>
      </p:sp>
      <p:pic>
        <p:nvPicPr>
          <p:cNvPr id="11" name="Picture 8" descr="100 интересных фактов про Александра ІІ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807987"/>
            <a:ext cx="3114674" cy="327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1923</Words>
  <Application>Microsoft Office PowerPoint</Application>
  <PresentationFormat>Экран (16:9)</PresentationFormat>
  <Paragraphs>407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Roboto Slab</vt:lpstr>
      <vt:lpstr>Tahoma</vt:lpstr>
      <vt:lpstr>Calibri</vt:lpstr>
      <vt:lpstr>Arial</vt:lpstr>
      <vt:lpstr>Times New Roman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2021-10-24T10:51:58Z</dcterms:created>
  <dcterms:modified xsi:type="dcterms:W3CDTF">2022-04-20T18:04:28Z</dcterms:modified>
</cp:coreProperties>
</file>