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72" r:id="rId1"/>
  </p:sldMasterIdLst>
  <p:notesMasterIdLst>
    <p:notesMasterId r:id="rId61"/>
  </p:notesMasterIdLst>
  <p:sldIdLst>
    <p:sldId id="779" r:id="rId2"/>
    <p:sldId id="780" r:id="rId3"/>
    <p:sldId id="781" r:id="rId4"/>
    <p:sldId id="782" r:id="rId5"/>
    <p:sldId id="659" r:id="rId6"/>
    <p:sldId id="660" r:id="rId7"/>
    <p:sldId id="661" r:id="rId8"/>
    <p:sldId id="662" r:id="rId9"/>
    <p:sldId id="663" r:id="rId10"/>
    <p:sldId id="664" r:id="rId11"/>
    <p:sldId id="665" r:id="rId12"/>
    <p:sldId id="666" r:id="rId13"/>
    <p:sldId id="667" r:id="rId14"/>
    <p:sldId id="668" r:id="rId15"/>
    <p:sldId id="669" r:id="rId16"/>
    <p:sldId id="670" r:id="rId17"/>
    <p:sldId id="671" r:id="rId18"/>
    <p:sldId id="672" r:id="rId19"/>
    <p:sldId id="673" r:id="rId20"/>
    <p:sldId id="674" r:id="rId21"/>
    <p:sldId id="675" r:id="rId22"/>
    <p:sldId id="676" r:id="rId23"/>
    <p:sldId id="677" r:id="rId24"/>
    <p:sldId id="678" r:id="rId25"/>
    <p:sldId id="679" r:id="rId26"/>
    <p:sldId id="680" r:id="rId27"/>
    <p:sldId id="681" r:id="rId28"/>
    <p:sldId id="682" r:id="rId29"/>
    <p:sldId id="683" r:id="rId30"/>
    <p:sldId id="684" r:id="rId31"/>
    <p:sldId id="685" r:id="rId32"/>
    <p:sldId id="686" r:id="rId33"/>
    <p:sldId id="688" r:id="rId34"/>
    <p:sldId id="689" r:id="rId35"/>
    <p:sldId id="783" r:id="rId36"/>
    <p:sldId id="718" r:id="rId37"/>
    <p:sldId id="719" r:id="rId38"/>
    <p:sldId id="720" r:id="rId39"/>
    <p:sldId id="722" r:id="rId40"/>
    <p:sldId id="723" r:id="rId41"/>
    <p:sldId id="724" r:id="rId42"/>
    <p:sldId id="725" r:id="rId43"/>
    <p:sldId id="726" r:id="rId44"/>
    <p:sldId id="727" r:id="rId45"/>
    <p:sldId id="728" r:id="rId46"/>
    <p:sldId id="729" r:id="rId47"/>
    <p:sldId id="730" r:id="rId48"/>
    <p:sldId id="731" r:id="rId49"/>
    <p:sldId id="732" r:id="rId50"/>
    <p:sldId id="733" r:id="rId51"/>
    <p:sldId id="734" r:id="rId52"/>
    <p:sldId id="735" r:id="rId53"/>
    <p:sldId id="736" r:id="rId54"/>
    <p:sldId id="737" r:id="rId55"/>
    <p:sldId id="738" r:id="rId56"/>
    <p:sldId id="784" r:id="rId57"/>
    <p:sldId id="785" r:id="rId58"/>
    <p:sldId id="786" r:id="rId59"/>
    <p:sldId id="787" r:id="rId6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Merriweather" panose="020B0604020202020204" charset="-52"/>
      <p:regular r:id="rId68"/>
      <p:bold r:id="rId69"/>
      <p:italic r:id="rId70"/>
      <p:boldItalic r:id="rId71"/>
    </p:embeddedFont>
    <p:embeddedFont>
      <p:font typeface="Open Sans" panose="020B0606030504020204" pitchFamily="34" charset="0"/>
      <p:regular r:id="rId72"/>
      <p:bold r:id="rId73"/>
      <p:italic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6" pos="2744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01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3674" userDrawn="1">
          <p15:clr>
            <a:srgbClr val="A4A3A4"/>
          </p15:clr>
        </p15:guide>
        <p15:guide id="14" pos="29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D9365F"/>
    <a:srgbClr val="A17BB8"/>
    <a:srgbClr val="5B9BD5"/>
    <a:srgbClr val="183267"/>
    <a:srgbClr val="00B050"/>
    <a:srgbClr val="DFCDFF"/>
    <a:srgbClr val="362B5F"/>
    <a:srgbClr val="47387C"/>
    <a:srgbClr val="4D3D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259" autoAdjust="0"/>
  </p:normalViewPr>
  <p:slideViewPr>
    <p:cSldViewPr snapToGrid="0">
      <p:cViewPr varScale="1">
        <p:scale>
          <a:sx n="151" d="100"/>
          <a:sy n="151" d="100"/>
        </p:scale>
        <p:origin x="456" y="138"/>
      </p:cViewPr>
      <p:guideLst>
        <p:guide orient="horz" pos="237"/>
        <p:guide pos="249"/>
        <p:guide pos="5534"/>
        <p:guide orient="horz" pos="3003"/>
        <p:guide pos="2744"/>
        <p:guide pos="1837"/>
        <p:guide pos="3901"/>
        <p:guide pos="2064"/>
        <p:guide pos="3674"/>
        <p:guide pos="2993"/>
      </p:guideLst>
    </p:cSldViewPr>
  </p:slideViewPr>
  <p:outlineViewPr>
    <p:cViewPr>
      <p:scale>
        <a:sx n="33" d="100"/>
        <a:sy n="33" d="100"/>
      </p:scale>
      <p:origin x="0" y="-48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8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7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5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8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14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5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08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54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692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4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3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67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5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5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5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5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F51881-3BF8-6BCB-818C-00E3D19FA170}"/>
              </a:ext>
            </a:extLst>
          </p:cNvPr>
          <p:cNvSpPr txBox="1"/>
          <p:nvPr/>
        </p:nvSpPr>
        <p:spPr>
          <a:xfrm>
            <a:off x="244474" y="198438"/>
            <a:ext cx="8531225" cy="188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377">
              <a:lnSpc>
                <a:spcPct val="85000"/>
              </a:lnSpc>
            </a:pP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Многообразие культур России</a:t>
            </a:r>
          </a:p>
        </p:txBody>
      </p:sp>
      <p:sp>
        <p:nvSpPr>
          <p:cNvPr id="6" name="Скругленный прямоугольник 18">
            <a:hlinkClick r:id="rId3" action="ppaction://hlinksldjump"/>
            <a:extLst>
              <a:ext uri="{FF2B5EF4-FFF2-40B4-BE49-F238E27FC236}">
                <a16:creationId xmlns:a16="http://schemas.microsoft.com/office/drawing/2014/main" id="{017A91BE-75DB-BB28-35C6-17DD99BF2024}"/>
              </a:ext>
            </a:extLst>
          </p:cNvPr>
          <p:cNvSpPr/>
          <p:nvPr/>
        </p:nvSpPr>
        <p:spPr>
          <a:xfrm>
            <a:off x="947046" y="2636069"/>
            <a:ext cx="2778919" cy="81081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effectLst>
            <a:outerShdw blurRad="254000" dist="254000" dir="5400000" sx="90000" sy="90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</a:rPr>
              <a:t>Начать игру</a:t>
            </a:r>
          </a:p>
        </p:txBody>
      </p:sp>
      <p:sp>
        <p:nvSpPr>
          <p:cNvPr id="3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81506D40-1EA1-232C-CE81-996CEC3B248E}"/>
              </a:ext>
            </a:extLst>
          </p:cNvPr>
          <p:cNvSpPr/>
          <p:nvPr/>
        </p:nvSpPr>
        <p:spPr>
          <a:xfrm>
            <a:off x="947045" y="3856546"/>
            <a:ext cx="2778919" cy="67460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Правила игры</a:t>
            </a:r>
          </a:p>
        </p:txBody>
      </p:sp>
    </p:spTree>
    <p:extLst>
      <p:ext uri="{BB962C8B-B14F-4D97-AF65-F5344CB8AC3E}">
        <p14:creationId xmlns:p14="http://schemas.microsoft.com/office/powerpoint/2010/main" val="13816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0893F1-4132-64D0-E75F-2B1833BF6979}"/>
              </a:ext>
            </a:extLst>
          </p:cNvPr>
          <p:cNvSpPr txBox="1"/>
          <p:nvPr/>
        </p:nvSpPr>
        <p:spPr>
          <a:xfrm>
            <a:off x="395288" y="2777427"/>
            <a:ext cx="3279231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Юрта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F4FC7-82C3-85BB-BBFF-3481FCC3B88F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3</a:t>
            </a:r>
          </a:p>
        </p:txBody>
      </p:sp>
      <p:sp>
        <p:nvSpPr>
          <p:cNvPr id="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9BF24862-A2FD-4A07-8216-C6D8E387656B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0562D7-87D9-4084-B47C-4CCEF6630912}"/>
              </a:ext>
            </a:extLst>
          </p:cNvPr>
          <p:cNvSpPr/>
          <p:nvPr/>
        </p:nvSpPr>
        <p:spPr>
          <a:xfrm flipH="1">
            <a:off x="395288" y="1148575"/>
            <a:ext cx="4879415" cy="95442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 называется дом </a:t>
            </a:r>
          </a:p>
          <a:p>
            <a:pPr>
              <a:lnSpc>
                <a:spcPct val="114000"/>
              </a:lnSpc>
            </a:pPr>
            <a:r>
              <a:rPr lang="ru-RU" sz="2800" dirty="0"/>
              <a:t>якутов?</a:t>
            </a:r>
            <a:endParaRPr lang="ru-RU" sz="3600" dirty="0"/>
          </a:p>
        </p:txBody>
      </p:sp>
      <p:pic>
        <p:nvPicPr>
          <p:cNvPr id="6148" name="Picture 4" descr="Юрта - маленькая вселенная казахов | Ia-centr.ru I ИАЦ МГУ | Дзен">
            <a:extLst>
              <a:ext uri="{FF2B5EF4-FFF2-40B4-BE49-F238E27FC236}">
                <a16:creationId xmlns:a16="http://schemas.microsoft.com/office/drawing/2014/main" id="{FE0C59FC-B697-4102-B89E-6D10B7DF2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r="24027"/>
          <a:stretch/>
        </p:blipFill>
        <p:spPr bwMode="auto">
          <a:xfrm>
            <a:off x="4660900" y="0"/>
            <a:ext cx="44831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8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692271-72C2-C09A-F4E7-D314233A1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1D5A17-7C90-FB92-BDF8-2DE03BEB488F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303BB2-F22F-D94D-AA19-FF910BAB69DF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4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8A816C2B-E16E-6434-03FB-157E08A2FFF3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29AC32-5724-8123-C757-1A56A3ED44F2}"/>
              </a:ext>
            </a:extLst>
          </p:cNvPr>
          <p:cNvSpPr/>
          <p:nvPr/>
        </p:nvSpPr>
        <p:spPr>
          <a:xfrm flipH="1">
            <a:off x="336775" y="588344"/>
            <a:ext cx="4624705" cy="341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Традиционные верования этого уральского народа, вероятно, самые крепкие. Они до сих пор берегут священные рощи, приносят жертвы. Их верховный бог – Кугу-</a:t>
            </a:r>
            <a:r>
              <a:rPr lang="ru-RU" sz="2800" dirty="0" err="1"/>
              <a:t>Юмо</a:t>
            </a:r>
            <a:r>
              <a:rPr lang="ru-RU" sz="2800" dirty="0"/>
              <a:t>. Что это за народ?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57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Марийцы | Русское географическое общество">
            <a:extLst>
              <a:ext uri="{FF2B5EF4-FFF2-40B4-BE49-F238E27FC236}">
                <a16:creationId xmlns:a16="http://schemas.microsoft.com/office/drawing/2014/main" id="{AED162BB-4851-47A9-9616-96CB08816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r="32867"/>
          <a:stretch/>
        </p:blipFill>
        <p:spPr bwMode="auto">
          <a:xfrm>
            <a:off x="4775200" y="0"/>
            <a:ext cx="4368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0893F1-4132-64D0-E75F-2B1833BF6979}"/>
              </a:ext>
            </a:extLst>
          </p:cNvPr>
          <p:cNvSpPr txBox="1"/>
          <p:nvPr/>
        </p:nvSpPr>
        <p:spPr>
          <a:xfrm>
            <a:off x="5715545" y="4503248"/>
            <a:ext cx="2856956" cy="5280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Марийцы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4E155-9676-2322-C25E-E6CA76205E13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4</a:t>
            </a:r>
          </a:p>
        </p:txBody>
      </p:sp>
      <p:sp>
        <p:nvSpPr>
          <p:cNvPr id="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F794338B-5ADF-DB54-674D-7976411BBB4D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93850D-4951-415E-9597-CB34D1B0898B}"/>
              </a:ext>
            </a:extLst>
          </p:cNvPr>
          <p:cNvSpPr/>
          <p:nvPr/>
        </p:nvSpPr>
        <p:spPr>
          <a:xfrm flipH="1">
            <a:off x="358775" y="644681"/>
            <a:ext cx="4624705" cy="341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Традиционные верования этого уральского народа, вероятно, самые крепкие. Они до сих пор берегут священные рощи, приносят жертвы. Их верховный бог – Кугу-</a:t>
            </a:r>
            <a:r>
              <a:rPr lang="ru-RU" sz="2800" dirty="0" err="1"/>
              <a:t>Юмо</a:t>
            </a:r>
            <a:r>
              <a:rPr lang="ru-RU" sz="2800" dirty="0"/>
              <a:t>. Что это за народ?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811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E40A0E-C13D-2176-211B-24099C531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22AF5DC-54FA-A3AF-E832-5E29A24F6212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790067-4554-12DD-6614-09F1260647B2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5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BADDC91F-4F9D-B807-4BB6-C4798FB1A0AD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68DB65-5E93-8419-A909-37CA700EFB1B}"/>
              </a:ext>
            </a:extLst>
          </p:cNvPr>
          <p:cNvSpPr/>
          <p:nvPr/>
        </p:nvSpPr>
        <p:spPr>
          <a:xfrm flipH="1">
            <a:off x="358775" y="1079069"/>
            <a:ext cx="4624705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Сколько всего народов проживает на территории России?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689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0893F1-4132-64D0-E75F-2B1833BF6979}"/>
              </a:ext>
            </a:extLst>
          </p:cNvPr>
          <p:cNvSpPr txBox="1"/>
          <p:nvPr/>
        </p:nvSpPr>
        <p:spPr>
          <a:xfrm>
            <a:off x="358777" y="2872213"/>
            <a:ext cx="3089274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Более 190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C711E7-EA8D-DB46-4565-C45335AE1B29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5</a:t>
            </a:r>
          </a:p>
        </p:txBody>
      </p:sp>
      <p:sp>
        <p:nvSpPr>
          <p:cNvPr id="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7EED9634-01F7-CBCF-3328-FBA783CB5417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A396B7-6553-4BD9-8790-50EC12153499}"/>
              </a:ext>
            </a:extLst>
          </p:cNvPr>
          <p:cNvSpPr/>
          <p:nvPr/>
        </p:nvSpPr>
        <p:spPr>
          <a:xfrm flipH="1">
            <a:off x="358775" y="1079069"/>
            <a:ext cx="4624705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Сколько всего народов проживает на территории России?</a:t>
            </a:r>
            <a:endParaRPr lang="ru-RU" sz="3600" dirty="0"/>
          </a:p>
        </p:txBody>
      </p:sp>
      <p:pic>
        <p:nvPicPr>
          <p:cNvPr id="8194" name="Picture 2" descr="Отзывы о книге «Народы России», рецензии на книгу , рейтинг в библиотеке  Литрес">
            <a:extLst>
              <a:ext uri="{FF2B5EF4-FFF2-40B4-BE49-F238E27FC236}">
                <a16:creationId xmlns:a16="http://schemas.microsoft.com/office/drawing/2014/main" id="{40AB5163-AF1A-44B5-81D5-FB7DE1B4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0"/>
            <a:ext cx="39576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4B386B-3EA4-C489-1DD0-B33C958EF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46482CE-9F28-4176-69A4-D542E2D241F1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48FFF-A474-E98E-69FD-1BCA655F3D9B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6</a:t>
            </a:r>
          </a:p>
        </p:txBody>
      </p:sp>
      <p:sp>
        <p:nvSpPr>
          <p:cNvPr id="7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5151A5C3-045E-A2AA-59CF-13B5CA747812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5E2686-1EAA-213C-2658-44E4716BC9E2}"/>
              </a:ext>
            </a:extLst>
          </p:cNvPr>
          <p:cNvSpPr/>
          <p:nvPr/>
        </p:nvSpPr>
        <p:spPr>
          <a:xfrm flipH="1">
            <a:off x="358775" y="715664"/>
            <a:ext cx="4033838" cy="29193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Назовите народный танец, распространённый по всему Кавказу, а также музыкальное сопровождение к этому танцу.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757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лезгинка танец">
            <a:extLst>
              <a:ext uri="{FF2B5EF4-FFF2-40B4-BE49-F238E27FC236}">
                <a16:creationId xmlns:a16="http://schemas.microsoft.com/office/drawing/2014/main" id="{98FA8F90-C53A-4EEF-A37C-31219C121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6"/>
          <a:stretch/>
        </p:blipFill>
        <p:spPr bwMode="auto">
          <a:xfrm>
            <a:off x="4487863" y="0"/>
            <a:ext cx="46561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0893F1-4132-64D0-E75F-2B1833BF6979}"/>
              </a:ext>
            </a:extLst>
          </p:cNvPr>
          <p:cNvSpPr txBox="1"/>
          <p:nvPr/>
        </p:nvSpPr>
        <p:spPr>
          <a:xfrm>
            <a:off x="5648864" y="4503248"/>
            <a:ext cx="2710373" cy="5280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Лезгинка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2202C-8D84-CEF5-C564-09ED06BC6937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6</a:t>
            </a:r>
          </a:p>
        </p:txBody>
      </p:sp>
      <p:sp>
        <p:nvSpPr>
          <p:cNvPr id="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9102E76F-308D-3B4F-31EA-0076BE4796E2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F2D709-682F-4769-B1A3-2BBA9FD8A296}"/>
              </a:ext>
            </a:extLst>
          </p:cNvPr>
          <p:cNvSpPr/>
          <p:nvPr/>
        </p:nvSpPr>
        <p:spPr>
          <a:xfrm flipH="1">
            <a:off x="358775" y="715664"/>
            <a:ext cx="4129088" cy="29193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Назовите народный танец, распространённый по всему Кавказу, а также музыкальное сопровождение к этому танцу.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977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BC2E93-1926-24F7-A092-BDF84242C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AA4F67-1255-7923-B0D7-D0317EAA4480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3AE6A-0C27-8BAB-F423-DA7379940797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7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19B85179-19D1-C517-02BF-A8C75D312FFB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B086142-4E5F-CCD9-6F0B-945F89B9EB3D}"/>
              </a:ext>
            </a:extLst>
          </p:cNvPr>
          <p:cNvSpPr/>
          <p:nvPr/>
        </p:nvSpPr>
        <p:spPr>
          <a:xfrm flipH="1">
            <a:off x="358773" y="943605"/>
            <a:ext cx="4033837" cy="193687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Назовите республику Российской Федерации, столицей которой является город Уфа.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968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Информационно-аналитическая система «Центр управления Республикой  Башкортостан» – «Форсайт»">
            <a:extLst>
              <a:ext uri="{FF2B5EF4-FFF2-40B4-BE49-F238E27FC236}">
                <a16:creationId xmlns:a16="http://schemas.microsoft.com/office/drawing/2014/main" id="{6594CB9A-2701-4233-95AC-971FBC84C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3"/>
          <a:stretch/>
        </p:blipFill>
        <p:spPr bwMode="auto">
          <a:xfrm>
            <a:off x="4203699" y="0"/>
            <a:ext cx="49403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0893F1-4132-64D0-E75F-2B1833BF6979}"/>
              </a:ext>
            </a:extLst>
          </p:cNvPr>
          <p:cNvSpPr txBox="1"/>
          <p:nvPr/>
        </p:nvSpPr>
        <p:spPr>
          <a:xfrm>
            <a:off x="358774" y="3170850"/>
            <a:ext cx="3306291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00B050"/>
                </a:solidFill>
                <a:latin typeface="Merriweather" panose="00000500000000000000" pitchFamily="2" charset="-52"/>
              </a:rPr>
              <a:t> </a:t>
            </a: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Башкирия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F1CF5-CB85-2230-E124-BD3C6C297792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7</a:t>
            </a:r>
          </a:p>
        </p:txBody>
      </p:sp>
      <p:sp>
        <p:nvSpPr>
          <p:cNvPr id="8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923CF88A-2FF1-828A-A697-47706D202CA0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D16830-B875-47CC-95A5-876D5E9960FA}"/>
              </a:ext>
            </a:extLst>
          </p:cNvPr>
          <p:cNvSpPr/>
          <p:nvPr/>
        </p:nvSpPr>
        <p:spPr>
          <a:xfrm flipH="1">
            <a:off x="358773" y="943605"/>
            <a:ext cx="4033837" cy="193687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Назовите республику Российской Федерации, столицей которой является город Уфа.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393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library.vladimir.ru/wp-content/uploads/2019/07/4-foto-voprosa.png">
            <a:extLst>
              <a:ext uri="{FF2B5EF4-FFF2-40B4-BE49-F238E27FC236}">
                <a16:creationId xmlns:a16="http://schemas.microsoft.com/office/drawing/2014/main" id="{8FF35DC8-D819-40B0-A796-310A48366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r="28482"/>
          <a:stretch/>
        </p:blipFill>
        <p:spPr bwMode="auto">
          <a:xfrm>
            <a:off x="5602310" y="0"/>
            <a:ext cx="35416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600B57E-5757-6192-C8D0-649113109DA5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 dirty="0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D72171-D0C0-0A3C-A206-42CE265B9A4B}"/>
              </a:ext>
            </a:extLst>
          </p:cNvPr>
          <p:cNvSpPr/>
          <p:nvPr/>
        </p:nvSpPr>
        <p:spPr>
          <a:xfrm flipH="1">
            <a:off x="358775" y="1246591"/>
            <a:ext cx="4774623" cy="95442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Флаг какой республики изображен перед Вами</a:t>
            </a:r>
            <a:r>
              <a:rPr lang="ru-RU" dirty="0"/>
              <a:t>.</a:t>
            </a:r>
            <a:endParaRPr lang="ru-RU" sz="2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08FFD0-3FFE-4C72-A0C1-4E620A6D097B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8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C4A44EA2-CE5E-05DE-2D97-4E6052A3B10A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21028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FDBACE-6014-79AB-5CFB-08E760D2820C}"/>
              </a:ext>
            </a:extLst>
          </p:cNvPr>
          <p:cNvSpPr txBox="1"/>
          <p:nvPr/>
        </p:nvSpPr>
        <p:spPr>
          <a:xfrm>
            <a:off x="358775" y="1293707"/>
            <a:ext cx="403383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/>
              <a:t>В игре принимают участие три команды. </a:t>
            </a:r>
          </a:p>
          <a:p>
            <a:pPr defTabSz="914377"/>
            <a:endParaRPr lang="ru-RU" sz="1600" dirty="0"/>
          </a:p>
          <a:p>
            <a:pPr defTabSz="914377"/>
            <a:r>
              <a:rPr lang="ru-RU" sz="1600" dirty="0"/>
              <a:t>Задача команд – быстрее соперников правильно ответить на вопрос игры или выполнить задание. </a:t>
            </a:r>
          </a:p>
          <a:p>
            <a:pPr defTabSz="914377"/>
            <a:endParaRPr lang="ru-RU" sz="1600" dirty="0"/>
          </a:p>
          <a:p>
            <a:pPr defTabSz="914377"/>
            <a:r>
              <a:rPr lang="ru-RU" sz="1600" dirty="0"/>
              <a:t>По жребию определяется та команда, </a:t>
            </a:r>
            <a:br>
              <a:rPr lang="en-US" sz="1600" dirty="0"/>
            </a:br>
            <a:r>
              <a:rPr lang="ru-RU" sz="1600" dirty="0"/>
              <a:t>которая начинает игру первой.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92D9C-F159-79A9-CD76-234BABBD53A1}"/>
              </a:ext>
            </a:extLst>
          </p:cNvPr>
          <p:cNvSpPr txBox="1"/>
          <p:nvPr/>
        </p:nvSpPr>
        <p:spPr>
          <a:xfrm>
            <a:off x="4751387" y="1293707"/>
            <a:ext cx="40338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/>
              <a:t>Если команда ответила правильно, то получает 1 балл и может сделать ещё один ход. Если неправильно, то ход переходит к команде соперника. </a:t>
            </a:r>
          </a:p>
          <a:p>
            <a:pPr defTabSz="914377"/>
            <a:endParaRPr lang="ru-RU" sz="1600" dirty="0"/>
          </a:p>
          <a:p>
            <a:pPr defTabSz="914377"/>
            <a:r>
              <a:rPr lang="ru-RU" sz="1600" dirty="0"/>
              <a:t>Побеждает та команда, которая набрала большее количество баллов.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3AB70-72E1-C358-29DC-DFA9D4AE3BF3}"/>
              </a:ext>
            </a:extLst>
          </p:cNvPr>
          <p:cNvSpPr txBox="1"/>
          <p:nvPr/>
        </p:nvSpPr>
        <p:spPr>
          <a:xfrm>
            <a:off x="358776" y="376238"/>
            <a:ext cx="40338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>
                <a:latin typeface="+mj-lt"/>
              </a:rPr>
              <a:t>Правила игры</a:t>
            </a:r>
          </a:p>
        </p:txBody>
      </p:sp>
      <p:sp>
        <p:nvSpPr>
          <p:cNvPr id="10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8B15EDBC-C2C9-4CEF-E59F-042BC90B40AB}"/>
              </a:ext>
            </a:extLst>
          </p:cNvPr>
          <p:cNvSpPr/>
          <p:nvPr/>
        </p:nvSpPr>
        <p:spPr>
          <a:xfrm>
            <a:off x="6667499" y="4101154"/>
            <a:ext cx="2117725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27000" dist="190500" dir="5400000" sx="90000" sy="90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Начать игру</a:t>
            </a:r>
          </a:p>
        </p:txBody>
      </p:sp>
    </p:spTree>
    <p:extLst>
      <p:ext uri="{BB962C8B-B14F-4D97-AF65-F5344CB8AC3E}">
        <p14:creationId xmlns:p14="http://schemas.microsoft.com/office/powerpoint/2010/main" val="270199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7C46B8-9055-CF88-C29E-0093B6B46678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8</a:t>
            </a:r>
          </a:p>
        </p:txBody>
      </p:sp>
      <p:sp>
        <p:nvSpPr>
          <p:cNvPr id="9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B1ECB4FF-B6C2-3BB1-3982-48ED58AE2AE3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D077BC-87F7-4CE5-ABCB-0FDE515F4602}"/>
              </a:ext>
            </a:extLst>
          </p:cNvPr>
          <p:cNvSpPr/>
          <p:nvPr/>
        </p:nvSpPr>
        <p:spPr>
          <a:xfrm flipH="1">
            <a:off x="358775" y="1246591"/>
            <a:ext cx="4774623" cy="95442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Флаг какой республики изображен перед Вами</a:t>
            </a:r>
            <a:r>
              <a:rPr lang="ru-RU" dirty="0"/>
              <a:t>.</a:t>
            </a:r>
            <a:endParaRPr lang="ru-RU" sz="2400" i="1" dirty="0"/>
          </a:p>
        </p:txBody>
      </p:sp>
      <p:pic>
        <p:nvPicPr>
          <p:cNvPr id="12290" name="Picture 2" descr="https://library.vladimir.ru/wp-content/uploads/2019/07/4-foto-voprosa.png">
            <a:extLst>
              <a:ext uri="{FF2B5EF4-FFF2-40B4-BE49-F238E27FC236}">
                <a16:creationId xmlns:a16="http://schemas.microsoft.com/office/drawing/2014/main" id="{64D531C0-09D4-47C8-831B-B7F5B9F3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2" r="22087"/>
          <a:stretch/>
        </p:blipFill>
        <p:spPr bwMode="auto">
          <a:xfrm>
            <a:off x="4540250" y="0"/>
            <a:ext cx="4603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5D60A2-C93F-4F78-B093-59EF741466B7}"/>
              </a:ext>
            </a:extLst>
          </p:cNvPr>
          <p:cNvSpPr txBox="1"/>
          <p:nvPr/>
        </p:nvSpPr>
        <p:spPr>
          <a:xfrm>
            <a:off x="358774" y="3170850"/>
            <a:ext cx="3306291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00B050"/>
                </a:solidFill>
                <a:latin typeface="Merriweather" panose="00000500000000000000" pitchFamily="2" charset="-52"/>
              </a:rPr>
              <a:t> </a:t>
            </a: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Чувашия</a:t>
            </a:r>
          </a:p>
        </p:txBody>
      </p:sp>
    </p:spTree>
    <p:extLst>
      <p:ext uri="{BB962C8B-B14F-4D97-AF65-F5344CB8AC3E}">
        <p14:creationId xmlns:p14="http://schemas.microsoft.com/office/powerpoint/2010/main" val="17492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82DF07-EEA0-6644-2AA9-FCBA23A3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39B328-5574-3172-27EB-8E3D0B4ED625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FB997-5CC5-5B7E-40AB-52519936B172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9</a:t>
            </a:r>
          </a:p>
        </p:txBody>
      </p:sp>
      <p:sp>
        <p:nvSpPr>
          <p:cNvPr id="7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56C074F6-0122-9E1F-4726-2FDE815844D7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386E97-68F3-5ABE-3369-E1AF8A3C4A7B}"/>
              </a:ext>
            </a:extLst>
          </p:cNvPr>
          <p:cNvSpPr/>
          <p:nvPr/>
        </p:nvSpPr>
        <p:spPr>
          <a:xfrm flipH="1">
            <a:off x="358775" y="849276"/>
            <a:ext cx="4110194" cy="129266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fontAlgn="base"/>
            <a:r>
              <a:rPr lang="ru-RU" sz="2800" dirty="0"/>
              <a:t>В честь какого события отмечается День народного единства?</a:t>
            </a:r>
          </a:p>
        </p:txBody>
      </p:sp>
    </p:spTree>
    <p:extLst>
      <p:ext uri="{BB962C8B-B14F-4D97-AF65-F5344CB8AC3E}">
        <p14:creationId xmlns:p14="http://schemas.microsoft.com/office/powerpoint/2010/main" val="32095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Минин и Пожарский">
            <a:extLst>
              <a:ext uri="{FF2B5EF4-FFF2-40B4-BE49-F238E27FC236}">
                <a16:creationId xmlns:a16="http://schemas.microsoft.com/office/drawing/2014/main" id="{878FA1CB-96FF-423A-AC65-02FDCA8D5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r="26243"/>
          <a:stretch/>
        </p:blipFill>
        <p:spPr bwMode="auto">
          <a:xfrm>
            <a:off x="4448175" y="0"/>
            <a:ext cx="4695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14C9B5-4EA0-A82D-9D2B-C847AB1A1FA8}"/>
              </a:ext>
            </a:extLst>
          </p:cNvPr>
          <p:cNvSpPr txBox="1"/>
          <p:nvPr/>
        </p:nvSpPr>
        <p:spPr>
          <a:xfrm>
            <a:off x="33337" y="2397714"/>
            <a:ext cx="4359277" cy="1444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Освобождение Москвы от польских интервентов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67A5F-9E37-E355-7A5E-0AC453F4FE17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9</a:t>
            </a:r>
          </a:p>
        </p:txBody>
      </p:sp>
      <p:sp>
        <p:nvSpPr>
          <p:cNvPr id="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E735E8ED-5EB2-F86B-D83C-96E3B784FFA5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9C392E-06F3-419E-93C4-6CDA2BC01C52}"/>
              </a:ext>
            </a:extLst>
          </p:cNvPr>
          <p:cNvSpPr/>
          <p:nvPr/>
        </p:nvSpPr>
        <p:spPr>
          <a:xfrm flipH="1">
            <a:off x="358774" y="854732"/>
            <a:ext cx="4156075" cy="129266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fontAlgn="base"/>
            <a:r>
              <a:rPr lang="ru-RU" sz="2800" dirty="0"/>
              <a:t>В честь какого события отмечается День народного единства?</a:t>
            </a:r>
          </a:p>
        </p:txBody>
      </p:sp>
    </p:spTree>
    <p:extLst>
      <p:ext uri="{BB962C8B-B14F-4D97-AF65-F5344CB8AC3E}">
        <p14:creationId xmlns:p14="http://schemas.microsoft.com/office/powerpoint/2010/main" val="6567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706729-FC21-C7D1-4FBC-6063C4EE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9B5C52-F66E-8A17-8E11-D352E090B02C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73DEF0-F6FA-F68B-9549-29DF75435C98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10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E695A38F-A32F-4051-941C-639702082267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5968FF-81E3-8D5E-7D10-5FC60E65A359}"/>
              </a:ext>
            </a:extLst>
          </p:cNvPr>
          <p:cNvSpPr/>
          <p:nvPr/>
        </p:nvSpPr>
        <p:spPr>
          <a:xfrm flipH="1">
            <a:off x="358775" y="913476"/>
            <a:ext cx="3802842" cy="1723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fontAlgn="base"/>
            <a:r>
              <a:rPr lang="ru-RU" sz="2800" dirty="0"/>
              <a:t>Назовите второй по численности народ в составе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4843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214C9B5-4EA0-A82D-9D2B-C847AB1A1FA8}"/>
              </a:ext>
            </a:extLst>
          </p:cNvPr>
          <p:cNvSpPr txBox="1"/>
          <p:nvPr/>
        </p:nvSpPr>
        <p:spPr>
          <a:xfrm>
            <a:off x="395288" y="3068190"/>
            <a:ext cx="2574926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Татары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654C8-9748-2BDE-9C81-784A7631C817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10</a:t>
            </a:r>
          </a:p>
        </p:txBody>
      </p:sp>
      <p:sp>
        <p:nvSpPr>
          <p:cNvPr id="8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B239052B-2185-8FE9-6D05-4472DBB62565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5E3A96-92DB-47D5-AA88-7D9BF2C8A627}"/>
              </a:ext>
            </a:extLst>
          </p:cNvPr>
          <p:cNvSpPr/>
          <p:nvPr/>
        </p:nvSpPr>
        <p:spPr>
          <a:xfrm flipH="1">
            <a:off x="358775" y="913476"/>
            <a:ext cx="3802842" cy="1723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fontAlgn="base"/>
            <a:r>
              <a:rPr lang="ru-RU" sz="2800" dirty="0"/>
              <a:t>Назовите второй по численности народ в составе Российской Федерации.</a:t>
            </a:r>
          </a:p>
        </p:txBody>
      </p:sp>
      <p:pic>
        <p:nvPicPr>
          <p:cNvPr id="14338" name="Picture 2" descr="Крымские татары ответили на заявления Киева о &quot;гонениях&quot; на полуострове -  РИА Новости, 23.02.2021">
            <a:extLst>
              <a:ext uri="{FF2B5EF4-FFF2-40B4-BE49-F238E27FC236}">
                <a16:creationId xmlns:a16="http://schemas.microsoft.com/office/drawing/2014/main" id="{F6EE6634-6E0E-47CA-9175-C152F391C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17"/>
          <a:stretch/>
        </p:blipFill>
        <p:spPr bwMode="auto">
          <a:xfrm>
            <a:off x="4152900" y="0"/>
            <a:ext cx="49911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9BB8E7-4237-62D1-26DC-51864C628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492799B-E874-F5E0-2052-B63EF18A8EB6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62941-95E0-9A46-FB21-8BF9CAF7B16F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11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29795A42-AF1C-5F67-E6D7-37AD760B3DC8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277F00A-BCBB-DCAD-7BE9-9E1E7ACBA5C8}"/>
              </a:ext>
            </a:extLst>
          </p:cNvPr>
          <p:cNvSpPr/>
          <p:nvPr/>
        </p:nvSpPr>
        <p:spPr>
          <a:xfrm flipH="1">
            <a:off x="358774" y="1133865"/>
            <a:ext cx="3806826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Какой народ России считается изобретателем кефира?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568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214C9B5-4EA0-A82D-9D2B-C847AB1A1FA8}"/>
              </a:ext>
            </a:extLst>
          </p:cNvPr>
          <p:cNvSpPr txBox="1"/>
          <p:nvPr/>
        </p:nvSpPr>
        <p:spPr>
          <a:xfrm>
            <a:off x="285749" y="2851755"/>
            <a:ext cx="3306291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Карачаевцы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A12DA-B656-4B76-9CA1-907019911818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11</a:t>
            </a:r>
          </a:p>
        </p:txBody>
      </p:sp>
      <p:sp>
        <p:nvSpPr>
          <p:cNvPr id="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BC256CE4-198A-36D2-ACA2-5A42256F9D05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5A18AB-9364-4C4F-AB5C-E642E9BE524F}"/>
              </a:ext>
            </a:extLst>
          </p:cNvPr>
          <p:cNvSpPr/>
          <p:nvPr/>
        </p:nvSpPr>
        <p:spPr>
          <a:xfrm flipH="1">
            <a:off x="358774" y="1133865"/>
            <a:ext cx="3806826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Какой народ России считается изобретателем кефира?</a:t>
            </a:r>
            <a:endParaRPr lang="ru-RU" sz="3600" dirty="0"/>
          </a:p>
        </p:txBody>
      </p:sp>
      <p:pic>
        <p:nvPicPr>
          <p:cNvPr id="15362" name="Picture 2" descr="Карачаевцы и балкарцы - 69 фото">
            <a:extLst>
              <a:ext uri="{FF2B5EF4-FFF2-40B4-BE49-F238E27FC236}">
                <a16:creationId xmlns:a16="http://schemas.microsoft.com/office/drawing/2014/main" id="{87EFC328-FDE2-4465-9B72-83AF97F02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/>
          <a:stretch/>
        </p:blipFill>
        <p:spPr bwMode="auto">
          <a:xfrm>
            <a:off x="4324350" y="0"/>
            <a:ext cx="4819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0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8F6335-D052-1B64-A92F-BAC5D9971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0222ADA-4AFA-1646-2A45-625C4D47899C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6805D-BBFF-C21B-19FB-5D95DBCDA4F6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12</a:t>
            </a:r>
          </a:p>
        </p:txBody>
      </p:sp>
      <p:sp>
        <p:nvSpPr>
          <p:cNvPr id="7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8634C8DB-9A38-D28E-C95D-08FEC1EBC852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EF21C8-7653-C039-0283-3C27FFC703C1}"/>
              </a:ext>
            </a:extLst>
          </p:cNvPr>
          <p:cNvSpPr/>
          <p:nvPr/>
        </p:nvSpPr>
        <p:spPr>
          <a:xfrm flipH="1">
            <a:off x="358774" y="653237"/>
            <a:ext cx="4779895" cy="341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Удмурты называют его Тол </a:t>
            </a:r>
            <a:r>
              <a:rPr lang="ru-RU" sz="2800" dirty="0" err="1"/>
              <a:t>Бабай</a:t>
            </a:r>
            <a:r>
              <a:rPr lang="ru-RU" sz="2800" dirty="0"/>
              <a:t>, буряты – </a:t>
            </a:r>
            <a:r>
              <a:rPr lang="ru-RU" sz="2800" dirty="0" err="1"/>
              <a:t>Сагаан</a:t>
            </a:r>
            <a:r>
              <a:rPr lang="ru-RU" sz="2800" dirty="0"/>
              <a:t> </a:t>
            </a:r>
            <a:r>
              <a:rPr lang="ru-RU" sz="2800" dirty="0" err="1"/>
              <a:t>Убугун</a:t>
            </a:r>
            <a:r>
              <a:rPr lang="ru-RU" sz="2800" dirty="0"/>
              <a:t>, чуваши – </a:t>
            </a:r>
            <a:r>
              <a:rPr lang="ru-RU" sz="2800" dirty="0" err="1"/>
              <a:t>Хёл</a:t>
            </a:r>
            <a:r>
              <a:rPr lang="ru-RU" sz="2800" dirty="0"/>
              <a:t> </a:t>
            </a:r>
            <a:r>
              <a:rPr lang="ru-RU" sz="2800" dirty="0" err="1"/>
              <a:t>Муччи</a:t>
            </a:r>
            <a:r>
              <a:rPr lang="ru-RU" sz="2800" dirty="0"/>
              <a:t>,, татары и башкиры – Кыш </a:t>
            </a:r>
            <a:r>
              <a:rPr lang="ru-RU" sz="2800" dirty="0" err="1"/>
              <a:t>Бабай</a:t>
            </a:r>
            <a:r>
              <a:rPr lang="ru-RU" sz="2800" dirty="0"/>
              <a:t>, марийцы – </a:t>
            </a:r>
            <a:r>
              <a:rPr lang="ru-RU" sz="2800" dirty="0" err="1"/>
              <a:t>Йушто</a:t>
            </a:r>
            <a:r>
              <a:rPr lang="ru-RU" sz="2800" dirty="0"/>
              <a:t> </a:t>
            </a:r>
            <a:r>
              <a:rPr lang="ru-RU" sz="2800" dirty="0" err="1"/>
              <a:t>Кугыза</a:t>
            </a:r>
            <a:r>
              <a:rPr lang="ru-RU" sz="2800" dirty="0"/>
              <a:t>. Под каким именем он известен каждому жителю России?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212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Интересные статьи | Elki.pro">
            <a:extLst>
              <a:ext uri="{FF2B5EF4-FFF2-40B4-BE49-F238E27FC236}">
                <a16:creationId xmlns:a16="http://schemas.microsoft.com/office/drawing/2014/main" id="{C5BBF857-78F9-4A87-B2CA-A7182062F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r="12009"/>
          <a:stretch/>
        </p:blipFill>
        <p:spPr bwMode="auto">
          <a:xfrm>
            <a:off x="5138668" y="0"/>
            <a:ext cx="40053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14C9B5-4EA0-A82D-9D2B-C847AB1A1FA8}"/>
              </a:ext>
            </a:extLst>
          </p:cNvPr>
          <p:cNvSpPr txBox="1"/>
          <p:nvPr/>
        </p:nvSpPr>
        <p:spPr>
          <a:xfrm>
            <a:off x="5488187" y="4429961"/>
            <a:ext cx="3306291" cy="5280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Дед Мороз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CB04E-C750-F61B-C328-D819F783587C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12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4CB8F8CC-A080-ADF6-F815-33D7B13EBFE1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FF8807-2DB2-49AE-B151-D3C06EF5B400}"/>
              </a:ext>
            </a:extLst>
          </p:cNvPr>
          <p:cNvSpPr/>
          <p:nvPr/>
        </p:nvSpPr>
        <p:spPr>
          <a:xfrm flipH="1">
            <a:off x="358774" y="653237"/>
            <a:ext cx="4779895" cy="341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Удмурты называют его Тол </a:t>
            </a:r>
            <a:r>
              <a:rPr lang="ru-RU" sz="2800" dirty="0" err="1"/>
              <a:t>Бабай</a:t>
            </a:r>
            <a:r>
              <a:rPr lang="ru-RU" sz="2800" dirty="0"/>
              <a:t>, буряты – </a:t>
            </a:r>
            <a:r>
              <a:rPr lang="ru-RU" sz="2800" dirty="0" err="1"/>
              <a:t>Сагаан</a:t>
            </a:r>
            <a:r>
              <a:rPr lang="ru-RU" sz="2800" dirty="0"/>
              <a:t> </a:t>
            </a:r>
            <a:r>
              <a:rPr lang="ru-RU" sz="2800" dirty="0" err="1"/>
              <a:t>Убугун</a:t>
            </a:r>
            <a:r>
              <a:rPr lang="ru-RU" sz="2800" dirty="0"/>
              <a:t>, чуваши – </a:t>
            </a:r>
            <a:r>
              <a:rPr lang="ru-RU" sz="2800" dirty="0" err="1"/>
              <a:t>Хёл</a:t>
            </a:r>
            <a:r>
              <a:rPr lang="ru-RU" sz="2800" dirty="0"/>
              <a:t> </a:t>
            </a:r>
            <a:r>
              <a:rPr lang="ru-RU" sz="2800" dirty="0" err="1"/>
              <a:t>Муччи</a:t>
            </a:r>
            <a:r>
              <a:rPr lang="ru-RU" sz="2800" dirty="0"/>
              <a:t>,, татары и башкиры – Кыш </a:t>
            </a:r>
            <a:r>
              <a:rPr lang="ru-RU" sz="2800" dirty="0" err="1"/>
              <a:t>Бабай</a:t>
            </a:r>
            <a:r>
              <a:rPr lang="ru-RU" sz="2800" dirty="0"/>
              <a:t>, марийцы – </a:t>
            </a:r>
            <a:r>
              <a:rPr lang="ru-RU" sz="2800" dirty="0" err="1"/>
              <a:t>Йушто</a:t>
            </a:r>
            <a:r>
              <a:rPr lang="ru-RU" sz="2800" dirty="0"/>
              <a:t> </a:t>
            </a:r>
            <a:r>
              <a:rPr lang="ru-RU" sz="2800" dirty="0" err="1"/>
              <a:t>Кугыза</a:t>
            </a:r>
            <a:r>
              <a:rPr lang="ru-RU" sz="2800" dirty="0"/>
              <a:t>. Под каким именем он известен каждому жителю России?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553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3FBAE-0BB9-96AD-D519-64A6F4350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255C553-6B29-2252-B3D6-B7C013C95085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39EFB-BC71-B2E6-4021-5B91AD88D1DD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13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A2EC2FE9-65B2-5696-9C48-DF8CFA32DBF6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54CFA2D-1BAD-4CE6-3814-69E9BFD88DCB}"/>
              </a:ext>
            </a:extLst>
          </p:cNvPr>
          <p:cNvSpPr/>
          <p:nvPr/>
        </p:nvSpPr>
        <p:spPr>
          <a:xfrm flipH="1">
            <a:off x="358775" y="852788"/>
            <a:ext cx="4530726" cy="85523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Что такое сени?</a:t>
            </a:r>
            <a:br>
              <a:rPr lang="ru-RU" sz="24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616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D9365F"/>
          </a:solidFill>
        </p:spPr>
      </p:pic>
      <p:sp>
        <p:nvSpPr>
          <p:cNvPr id="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4392613" y="1642824"/>
            <a:ext cx="4392612" cy="810810"/>
          </a:xfrm>
          <a:prstGeom prst="roundRect">
            <a:avLst/>
          </a:prstGeom>
          <a:solidFill>
            <a:srgbClr val="FFC000">
              <a:alpha val="10000"/>
            </a:srgbClr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 Вопросы</a:t>
            </a:r>
          </a:p>
        </p:txBody>
      </p:sp>
      <p:sp>
        <p:nvSpPr>
          <p:cNvPr id="7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4392613" y="2799973"/>
            <a:ext cx="4392612" cy="810810"/>
          </a:xfrm>
          <a:prstGeom prst="roundRect">
            <a:avLst/>
          </a:prstGeom>
          <a:solidFill>
            <a:srgbClr val="FFC000">
              <a:alpha val="10000"/>
            </a:srgbClr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 Собери пословицу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3AB70-72E1-C358-29DC-DFA9D4AE3BF3}"/>
              </a:ext>
            </a:extLst>
          </p:cNvPr>
          <p:cNvSpPr txBox="1"/>
          <p:nvPr/>
        </p:nvSpPr>
        <p:spPr>
          <a:xfrm>
            <a:off x="2282428" y="280821"/>
            <a:ext cx="659368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6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Выбери тур</a:t>
            </a:r>
          </a:p>
        </p:txBody>
      </p:sp>
      <p:sp>
        <p:nvSpPr>
          <p:cNvPr id="2" name="Скругленный прямоугольник 1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9BE2650-7762-B276-A0E7-CB26B8D57269}"/>
              </a:ext>
            </a:extLst>
          </p:cNvPr>
          <p:cNvSpPr/>
          <p:nvPr/>
        </p:nvSpPr>
        <p:spPr>
          <a:xfrm>
            <a:off x="6969590" y="4289047"/>
            <a:ext cx="1815635" cy="51526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Завершить игру</a:t>
            </a:r>
          </a:p>
        </p:txBody>
      </p:sp>
      <p:pic>
        <p:nvPicPr>
          <p:cNvPr id="2056" name="Picture 8" descr="Хохлома роспись - 53 фото">
            <a:extLst>
              <a:ext uri="{FF2B5EF4-FFF2-40B4-BE49-F238E27FC236}">
                <a16:creationId xmlns:a16="http://schemas.microsoft.com/office/drawing/2014/main" id="{A7E5BAC8-439F-43B4-8D57-431A1FFA9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69046" y="1569047"/>
            <a:ext cx="5152631" cy="2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214C9B5-4EA0-A82D-9D2B-C847AB1A1FA8}"/>
              </a:ext>
            </a:extLst>
          </p:cNvPr>
          <p:cNvSpPr txBox="1"/>
          <p:nvPr/>
        </p:nvSpPr>
        <p:spPr>
          <a:xfrm>
            <a:off x="358775" y="2418763"/>
            <a:ext cx="3381193" cy="1238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24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Помещение между жилой частью дома и крыльцом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2C1466-7C40-14C8-A860-11BA5BBC395F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13</a:t>
            </a:r>
          </a:p>
        </p:txBody>
      </p:sp>
      <p:sp>
        <p:nvSpPr>
          <p:cNvPr id="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AEBB9317-7D77-3890-0C47-54A5A816B610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41DFFB-90E1-4FCE-BB7E-313AA13066AD}"/>
              </a:ext>
            </a:extLst>
          </p:cNvPr>
          <p:cNvSpPr/>
          <p:nvPr/>
        </p:nvSpPr>
        <p:spPr>
          <a:xfrm flipH="1">
            <a:off x="358775" y="852788"/>
            <a:ext cx="4530726" cy="85523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Что такое сени?</a:t>
            </a:r>
            <a:br>
              <a:rPr lang="ru-RU" sz="2400" dirty="0"/>
            </a:br>
            <a:endParaRPr lang="ru-RU" sz="2200" dirty="0"/>
          </a:p>
        </p:txBody>
      </p:sp>
      <p:pic>
        <p:nvPicPr>
          <p:cNvPr id="17410" name="Picture 2" descr="Сени в доме (46 фото) - фото - картинки и рисунки: скачать бесплатно">
            <a:extLst>
              <a:ext uri="{FF2B5EF4-FFF2-40B4-BE49-F238E27FC236}">
                <a16:creationId xmlns:a16="http://schemas.microsoft.com/office/drawing/2014/main" id="{3A4412FC-7BD4-4355-A12D-1D9FFE05D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r="21983"/>
          <a:stretch/>
        </p:blipFill>
        <p:spPr bwMode="auto">
          <a:xfrm>
            <a:off x="3930650" y="0"/>
            <a:ext cx="52133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00B26D-7730-564A-E1FE-149B76DE8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61515C-D29F-9BB7-517B-CC127C4512F2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 dirty="0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9C9C1-DE80-B0EA-3038-A0E6D6E45D6A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14</a:t>
            </a:r>
          </a:p>
        </p:txBody>
      </p:sp>
      <p:sp>
        <p:nvSpPr>
          <p:cNvPr id="7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8879BE1C-8310-372A-978D-8CFEDE0DDB4D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B62268-7013-26CA-2455-287E9EB14FAB}"/>
              </a:ext>
            </a:extLst>
          </p:cNvPr>
          <p:cNvSpPr/>
          <p:nvPr/>
        </p:nvSpPr>
        <p:spPr>
          <a:xfrm flipH="1">
            <a:off x="395288" y="1148575"/>
            <a:ext cx="4102191" cy="95442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 называется ледяной дом эскимосов?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480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к выглядит иглу-отель из снежных домов на Камчатке :: Дизайн :: РБК  Недвижимость">
            <a:extLst>
              <a:ext uri="{FF2B5EF4-FFF2-40B4-BE49-F238E27FC236}">
                <a16:creationId xmlns:a16="http://schemas.microsoft.com/office/drawing/2014/main" id="{1C2302A3-EC36-4B97-A76C-774ADCA4B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r="34865"/>
          <a:stretch/>
        </p:blipFill>
        <p:spPr bwMode="auto">
          <a:xfrm>
            <a:off x="4094945" y="0"/>
            <a:ext cx="50490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14C9B5-4EA0-A82D-9D2B-C847AB1A1FA8}"/>
              </a:ext>
            </a:extLst>
          </p:cNvPr>
          <p:cNvSpPr txBox="1"/>
          <p:nvPr/>
        </p:nvSpPr>
        <p:spPr>
          <a:xfrm>
            <a:off x="277813" y="2721836"/>
            <a:ext cx="2302262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Иглу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3E16E-FF1C-3F69-459E-D0A4D739F06B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14</a:t>
            </a:r>
          </a:p>
        </p:txBody>
      </p:sp>
      <p:sp>
        <p:nvSpPr>
          <p:cNvPr id="8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6754C5F8-FD90-781D-61F3-017370642FAA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AB77C4-5B9D-42DD-BC24-1AB81F5413D9}"/>
              </a:ext>
            </a:extLst>
          </p:cNvPr>
          <p:cNvSpPr/>
          <p:nvPr/>
        </p:nvSpPr>
        <p:spPr>
          <a:xfrm flipH="1">
            <a:off x="395288" y="1148575"/>
            <a:ext cx="4102191" cy="95442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 называется ледяной дом эскимосов?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780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948F4C-D8A4-2338-7EDB-58FB2CD7D163}"/>
              </a:ext>
            </a:extLst>
          </p:cNvPr>
          <p:cNvSpPr/>
          <p:nvPr/>
        </p:nvSpPr>
        <p:spPr>
          <a:xfrm flipH="1">
            <a:off x="346376" y="1015018"/>
            <a:ext cx="3330274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Какая народность Поволжья исповедует буддизм?</a:t>
            </a:r>
            <a:endParaRPr lang="ru-RU" sz="3200" dirty="0"/>
          </a:p>
        </p:txBody>
      </p:sp>
      <p:sp>
        <p:nvSpPr>
          <p:cNvPr id="12" name="Прямоугольник: скругленные углы 11">
            <a:hlinkClick r:id="rId2" action="ppaction://hlinksldjump"/>
            <a:extLst>
              <a:ext uri="{FF2B5EF4-FFF2-40B4-BE49-F238E27FC236}">
                <a16:creationId xmlns:a16="http://schemas.microsoft.com/office/drawing/2014/main" id="{B4466D34-CD64-76AA-E735-B34BA385D542}"/>
              </a:ext>
            </a:extLst>
          </p:cNvPr>
          <p:cNvSpPr/>
          <p:nvPr/>
        </p:nvSpPr>
        <p:spPr>
          <a:xfrm>
            <a:off x="466725" y="4128482"/>
            <a:ext cx="2212975" cy="6096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ysClr val="windowText" lastClr="000000"/>
                </a:solidFill>
              </a:rPr>
              <a:t>Узнать ответ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5A663-A38F-9C2B-B155-D11C1605D468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601F43-1105-45BD-B823-6EA157966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CFEB22-1C22-4F12-AEAC-A5DB480A4DD2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 dirty="0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04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99B52-2D62-1B9E-0BAA-30A6222368CD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D9365F"/>
                </a:solidFill>
                <a:latin typeface="+mj-lt"/>
              </a:rPr>
              <a:t>Вопрос № 15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CEA60C-5C41-4E88-8647-B3B56D7118CD}"/>
              </a:ext>
            </a:extLst>
          </p:cNvPr>
          <p:cNvSpPr/>
          <p:nvPr/>
        </p:nvSpPr>
        <p:spPr>
          <a:xfrm flipH="1">
            <a:off x="346376" y="1015018"/>
            <a:ext cx="3330274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Какая народность Поволжья исповедует буддизм?</a:t>
            </a:r>
            <a:endParaRPr lang="ru-RU" sz="3200" dirty="0"/>
          </a:p>
        </p:txBody>
      </p:sp>
      <p:pic>
        <p:nvPicPr>
          <p:cNvPr id="19458" name="Picture 2" descr="Передвижная выставка – к столетию автономии калмыцкого народа – Степные  вести">
            <a:extLst>
              <a:ext uri="{FF2B5EF4-FFF2-40B4-BE49-F238E27FC236}">
                <a16:creationId xmlns:a16="http://schemas.microsoft.com/office/drawing/2014/main" id="{C0741D82-44EC-4B4F-A0DB-70946D1FB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 r="12304"/>
          <a:stretch/>
        </p:blipFill>
        <p:spPr bwMode="auto">
          <a:xfrm>
            <a:off x="4648200" y="0"/>
            <a:ext cx="4495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B502FB-BA91-4048-B3ED-3317ED7D52F4}"/>
              </a:ext>
            </a:extLst>
          </p:cNvPr>
          <p:cNvSpPr txBox="1"/>
          <p:nvPr/>
        </p:nvSpPr>
        <p:spPr>
          <a:xfrm>
            <a:off x="346376" y="2984031"/>
            <a:ext cx="2752424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Калмыки</a:t>
            </a:r>
          </a:p>
        </p:txBody>
      </p:sp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B150B8C4-DCF0-4FD6-A353-C4A5ADA434CD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В меню</a:t>
            </a:r>
          </a:p>
        </p:txBody>
      </p:sp>
    </p:spTree>
    <p:extLst>
      <p:ext uri="{BB962C8B-B14F-4D97-AF65-F5344CB8AC3E}">
        <p14:creationId xmlns:p14="http://schemas.microsoft.com/office/powerpoint/2010/main" val="27255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8A88B-CA73-5DC1-1769-C15CC41DA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D9365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8E120-C4BE-B2FC-6603-40E352DAF86E}"/>
              </a:ext>
            </a:extLst>
          </p:cNvPr>
          <p:cNvSpPr txBox="1"/>
          <p:nvPr/>
        </p:nvSpPr>
        <p:spPr>
          <a:xfrm>
            <a:off x="1817688" y="2425321"/>
            <a:ext cx="55086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Необходимо из представленных слов собрать пословицы.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3B89A-B90B-F427-8B47-2DFD5C64FF17}"/>
              </a:ext>
            </a:extLst>
          </p:cNvPr>
          <p:cNvSpPr txBox="1"/>
          <p:nvPr/>
        </p:nvSpPr>
        <p:spPr>
          <a:xfrm>
            <a:off x="395288" y="1344184"/>
            <a:ext cx="838993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6400" b="1">
                <a:solidFill>
                  <a:schemeClr val="bg1"/>
                </a:solidFill>
                <a:latin typeface="+mj-lt"/>
              </a:rPr>
              <a:t>Собери пословицу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3AB70-72E1-C358-29DC-DFA9D4AE3BF3}"/>
              </a:ext>
            </a:extLst>
          </p:cNvPr>
          <p:cNvSpPr txBox="1"/>
          <p:nvPr/>
        </p:nvSpPr>
        <p:spPr>
          <a:xfrm>
            <a:off x="358775" y="376238"/>
            <a:ext cx="84264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80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Правила 2 тура</a:t>
            </a:r>
          </a:p>
        </p:txBody>
      </p:sp>
      <p:sp>
        <p:nvSpPr>
          <p:cNvPr id="3" name="Скругленный прямоугольник 18">
            <a:hlinkClick r:id="rId3" action="ppaction://hlinksldjump"/>
            <a:extLst>
              <a:ext uri="{FF2B5EF4-FFF2-40B4-BE49-F238E27FC236}">
                <a16:creationId xmlns:a16="http://schemas.microsoft.com/office/drawing/2014/main" id="{95C136F1-43BE-0E48-9DE8-DE45CF560BB6}"/>
              </a:ext>
            </a:extLst>
          </p:cNvPr>
          <p:cNvSpPr/>
          <p:nvPr/>
        </p:nvSpPr>
        <p:spPr>
          <a:xfrm>
            <a:off x="3182541" y="3956453"/>
            <a:ext cx="2778919" cy="810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254000" dist="254000" dir="5400000" sx="90000" sy="90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400">
                <a:solidFill>
                  <a:schemeClr val="tx1"/>
                </a:solidFill>
                <a:latin typeface="+mj-lt"/>
              </a:rPr>
              <a:t>Начать тур</a:t>
            </a:r>
          </a:p>
        </p:txBody>
      </p:sp>
      <p:pic>
        <p:nvPicPr>
          <p:cNvPr id="20488" name="Picture 8" descr="Пирожки – Бесплатные иконки: еда">
            <a:extLst>
              <a:ext uri="{FF2B5EF4-FFF2-40B4-BE49-F238E27FC236}">
                <a16:creationId xmlns:a16="http://schemas.microsoft.com/office/drawing/2014/main" id="{FBAEDEBF-CF63-401A-A01C-592E3213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2502">
            <a:off x="6711949" y="22225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58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2366448" y="149600"/>
            <a:ext cx="4675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1. Собери адыгейскую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4487764" y="1176565"/>
            <a:ext cx="132073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деле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1610750" y="1599966"/>
            <a:ext cx="1568547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сидит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3134287" y="2808860"/>
            <a:ext cx="1353477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змея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6050525" y="2446740"/>
            <a:ext cx="227908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 начатом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0BA5CAEF-6ED4-63A7-64AB-4FAD2A2160E6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C02B1A41-C4B8-48AA-9D54-4E5FAA79E158}"/>
              </a:ext>
            </a:extLst>
          </p:cNvPr>
          <p:cNvSpPr/>
          <p:nvPr/>
        </p:nvSpPr>
        <p:spPr>
          <a:xfrm>
            <a:off x="1140998" y="2914895"/>
            <a:ext cx="939504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1316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540836" y="1974485"/>
            <a:ext cx="78075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1619883" y="1974485"/>
            <a:ext cx="212472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 начатом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4042900" y="1974485"/>
            <a:ext cx="1319229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деле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7277937" y="1974485"/>
            <a:ext cx="1611741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сидит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FCFDA9BD-12AD-C79B-5349-5A9EA2E1E4D2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89B37286-46CA-4374-B0A2-66607B829AA7}"/>
              </a:ext>
            </a:extLst>
          </p:cNvPr>
          <p:cNvSpPr/>
          <p:nvPr/>
        </p:nvSpPr>
        <p:spPr>
          <a:xfrm>
            <a:off x="5660419" y="1974485"/>
            <a:ext cx="1319229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змея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F55EC-2269-4B4F-84CE-BCA3EA4334C9}"/>
              </a:ext>
            </a:extLst>
          </p:cNvPr>
          <p:cNvSpPr txBox="1"/>
          <p:nvPr/>
        </p:nvSpPr>
        <p:spPr>
          <a:xfrm>
            <a:off x="2366448" y="149600"/>
            <a:ext cx="4675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1. Собери адыгейскую пословицу</a:t>
            </a:r>
          </a:p>
        </p:txBody>
      </p:sp>
    </p:spTree>
    <p:extLst>
      <p:ext uri="{BB962C8B-B14F-4D97-AF65-F5344CB8AC3E}">
        <p14:creationId xmlns:p14="http://schemas.microsoft.com/office/powerpoint/2010/main" val="2535109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797050" y="118637"/>
            <a:ext cx="5403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2. Собери  башкирскую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3185110" y="1367091"/>
            <a:ext cx="176671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голова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1342856" y="1094615"/>
            <a:ext cx="732313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+mj-lt"/>
              </a:rPr>
              <a:t>а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3551857" y="2775786"/>
            <a:ext cx="2040286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человека -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6174136" y="2200397"/>
            <a:ext cx="176671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камень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726E7DD-3423-BEE9-6962-50201ACDEB8B}"/>
              </a:ext>
            </a:extLst>
          </p:cNvPr>
          <p:cNvSpPr/>
          <p:nvPr/>
        </p:nvSpPr>
        <p:spPr>
          <a:xfrm>
            <a:off x="993921" y="2382412"/>
            <a:ext cx="1842721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гору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6439398" y="971385"/>
            <a:ext cx="1842721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красит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EFA7C7E8-5CEA-8DE5-5E4B-ABFED7DDAD94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33727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3430718" y="1464631"/>
            <a:ext cx="1766406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красит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2202688" y="2407292"/>
            <a:ext cx="732184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+mj-lt"/>
              </a:rPr>
              <a:t>а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1906172" y="1464632"/>
            <a:ext cx="1424574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Гору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5309635" y="1464631"/>
            <a:ext cx="1766406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камень,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726E7DD-3423-BEE9-6962-50201ACDEB8B}"/>
              </a:ext>
            </a:extLst>
          </p:cNvPr>
          <p:cNvSpPr/>
          <p:nvPr/>
        </p:nvSpPr>
        <p:spPr>
          <a:xfrm>
            <a:off x="5099558" y="2407292"/>
            <a:ext cx="1842396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голова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8845A2CA-A23D-61FF-A891-B5EC9FE14BD9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3046856" y="2407292"/>
            <a:ext cx="194071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человека 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7545F-99D8-4074-A188-060601EF5ECF}"/>
              </a:ext>
            </a:extLst>
          </p:cNvPr>
          <p:cNvSpPr txBox="1"/>
          <p:nvPr/>
        </p:nvSpPr>
        <p:spPr>
          <a:xfrm>
            <a:off x="1797050" y="118637"/>
            <a:ext cx="5403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2. Собери  башкирскую пословицу</a:t>
            </a:r>
          </a:p>
        </p:txBody>
      </p:sp>
    </p:spTree>
    <p:extLst>
      <p:ext uri="{BB962C8B-B14F-4D97-AF65-F5344CB8AC3E}">
        <p14:creationId xmlns:p14="http://schemas.microsoft.com/office/powerpoint/2010/main" val="155046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8E120-C4BE-B2FC-6603-40E352DAF86E}"/>
              </a:ext>
            </a:extLst>
          </p:cNvPr>
          <p:cNvSpPr txBox="1"/>
          <p:nvPr/>
        </p:nvSpPr>
        <p:spPr>
          <a:xfrm>
            <a:off x="1817688" y="2425321"/>
            <a:ext cx="55086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/>
                </a:solidFill>
                <a:latin typeface="+mj-lt"/>
              </a:rPr>
              <a:t>Необходимо правильно ответить </a:t>
            </a:r>
            <a:br>
              <a:rPr lang="ru-RU" sz="2200" dirty="0">
                <a:solidFill>
                  <a:prstClr val="black"/>
                </a:solidFill>
                <a:latin typeface="+mj-lt"/>
              </a:rPr>
            </a:br>
            <a:r>
              <a:rPr lang="ru-RU" sz="2200" dirty="0">
                <a:solidFill>
                  <a:prstClr val="black"/>
                </a:solidFill>
                <a:latin typeface="+mj-lt"/>
              </a:rPr>
              <a:t>на вопросы.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3B89A-B90B-F427-8B47-2DFD5C64FF17}"/>
              </a:ext>
            </a:extLst>
          </p:cNvPr>
          <p:cNvSpPr txBox="1"/>
          <p:nvPr/>
        </p:nvSpPr>
        <p:spPr>
          <a:xfrm>
            <a:off x="728709" y="1344184"/>
            <a:ext cx="770572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6400" b="1" dirty="0">
                <a:solidFill>
                  <a:srgbClr val="D9365F"/>
                </a:solidFill>
                <a:latin typeface="+mj-lt"/>
              </a:rPr>
              <a:t>Вопросы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3AB70-72E1-C358-29DC-DFA9D4AE3BF3}"/>
              </a:ext>
            </a:extLst>
          </p:cNvPr>
          <p:cNvSpPr txBox="1"/>
          <p:nvPr/>
        </p:nvSpPr>
        <p:spPr>
          <a:xfrm>
            <a:off x="358775" y="376238"/>
            <a:ext cx="84264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800" dirty="0">
                <a:latin typeface="+mj-lt"/>
              </a:rPr>
              <a:t>Правила 1 тура</a:t>
            </a:r>
          </a:p>
        </p:txBody>
      </p:sp>
      <p:sp>
        <p:nvSpPr>
          <p:cNvPr id="12" name="Скругленный прямоугольник 18">
            <a:hlinkClick r:id="rId3" action="ppaction://hlinksldjump"/>
            <a:extLst>
              <a:ext uri="{FF2B5EF4-FFF2-40B4-BE49-F238E27FC236}">
                <a16:creationId xmlns:a16="http://schemas.microsoft.com/office/drawing/2014/main" id="{017A91BE-75DB-BB28-35C6-17DD99BF2024}"/>
              </a:ext>
            </a:extLst>
          </p:cNvPr>
          <p:cNvSpPr/>
          <p:nvPr/>
        </p:nvSpPr>
        <p:spPr>
          <a:xfrm>
            <a:off x="3182541" y="3956453"/>
            <a:ext cx="2778919" cy="810810"/>
          </a:xfrm>
          <a:prstGeom prst="roundRect">
            <a:avLst/>
          </a:prstGeom>
          <a:solidFill>
            <a:srgbClr val="D9365F"/>
          </a:solidFill>
          <a:ln>
            <a:noFill/>
          </a:ln>
          <a:effectLst>
            <a:outerShdw blurRad="254000" dist="254000" dir="5400000" sx="90000" sy="90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Начать тур</a:t>
            </a:r>
          </a:p>
        </p:txBody>
      </p:sp>
      <p:pic>
        <p:nvPicPr>
          <p:cNvPr id="3080" name="Picture 8" descr="Матрешка – Бесплатные иконки: культуры">
            <a:extLst>
              <a:ext uri="{FF2B5EF4-FFF2-40B4-BE49-F238E27FC236}">
                <a16:creationId xmlns:a16="http://schemas.microsoft.com/office/drawing/2014/main" id="{A665699F-5AA2-407F-B331-3EB87EFBD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2569369"/>
            <a:ext cx="2574131" cy="25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4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498600" y="118637"/>
            <a:ext cx="629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3. Собери калмыцкую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3081163" y="1249184"/>
            <a:ext cx="1790546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правды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1060450" y="1599964"/>
            <a:ext cx="166751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клевете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6135100" y="2108507"/>
            <a:ext cx="1224599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нет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726E7DD-3423-BEE9-6962-50201ACDEB8B}"/>
              </a:ext>
            </a:extLst>
          </p:cNvPr>
          <p:cNvSpPr/>
          <p:nvPr/>
        </p:nvSpPr>
        <p:spPr>
          <a:xfrm>
            <a:off x="1575455" y="2650404"/>
            <a:ext cx="80308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+mj-lt"/>
              </a:rPr>
              <a:t>в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5785348" y="1092684"/>
            <a:ext cx="1224599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лжи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3F4BBFDA-E28C-0AEA-567B-1E62242CB326}"/>
              </a:ext>
            </a:extLst>
          </p:cNvPr>
          <p:cNvSpPr/>
          <p:nvPr/>
        </p:nvSpPr>
        <p:spPr>
          <a:xfrm>
            <a:off x="3081163" y="2613390"/>
            <a:ext cx="2195924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добра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1FF2845F-F31B-A990-281C-723BD55CFB82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458AAE80-A881-48D7-926D-B992F130C60D}"/>
              </a:ext>
            </a:extLst>
          </p:cNvPr>
          <p:cNvSpPr/>
          <p:nvPr/>
        </p:nvSpPr>
        <p:spPr>
          <a:xfrm>
            <a:off x="1298721" y="600031"/>
            <a:ext cx="1286731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во</a:t>
            </a:r>
          </a:p>
        </p:txBody>
      </p:sp>
      <p:sp>
        <p:nvSpPr>
          <p:cNvPr id="16" name="Скругленный прямоугольник 12">
            <a:extLst>
              <a:ext uri="{FF2B5EF4-FFF2-40B4-BE49-F238E27FC236}">
                <a16:creationId xmlns:a16="http://schemas.microsoft.com/office/drawing/2014/main" id="{06F1F27F-FABE-4E71-8227-EC69C2823AEF}"/>
              </a:ext>
            </a:extLst>
          </p:cNvPr>
          <p:cNvSpPr/>
          <p:nvPr/>
        </p:nvSpPr>
        <p:spPr>
          <a:xfrm>
            <a:off x="6682344" y="3252953"/>
            <a:ext cx="1224599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6149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1180517" y="1563038"/>
            <a:ext cx="799326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 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3720896" y="2561899"/>
            <a:ext cx="129832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нет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5552446" y="1563038"/>
            <a:ext cx="1611711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правды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4153619" y="1563038"/>
            <a:ext cx="123563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нет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726E7DD-3423-BEE9-6962-50201ACDEB8B}"/>
              </a:ext>
            </a:extLst>
          </p:cNvPr>
          <p:cNvSpPr/>
          <p:nvPr/>
        </p:nvSpPr>
        <p:spPr>
          <a:xfrm>
            <a:off x="2247901" y="2554856"/>
            <a:ext cx="1298324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лжи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2106024" y="1563038"/>
            <a:ext cx="188440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клевете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3F4BBFDA-E28C-0AEA-567B-1E62242CB326}"/>
              </a:ext>
            </a:extLst>
          </p:cNvPr>
          <p:cNvSpPr/>
          <p:nvPr/>
        </p:nvSpPr>
        <p:spPr>
          <a:xfrm>
            <a:off x="5193892" y="2562592"/>
            <a:ext cx="221570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добра.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8C0353EA-2756-A970-1A43-842101FBC3A4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D93D80-DE53-47B5-BC72-302FAD8F0A0A}"/>
              </a:ext>
            </a:extLst>
          </p:cNvPr>
          <p:cNvSpPr txBox="1"/>
          <p:nvPr/>
        </p:nvSpPr>
        <p:spPr>
          <a:xfrm>
            <a:off x="1498600" y="118637"/>
            <a:ext cx="629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3. Собери калмыцкую пословицу</a:t>
            </a:r>
          </a:p>
        </p:txBody>
      </p:sp>
      <p:sp>
        <p:nvSpPr>
          <p:cNvPr id="16" name="Скругленный прямоугольник 12">
            <a:extLst>
              <a:ext uri="{FF2B5EF4-FFF2-40B4-BE49-F238E27FC236}">
                <a16:creationId xmlns:a16="http://schemas.microsoft.com/office/drawing/2014/main" id="{D81655C6-3138-46D0-BF28-2F314B4E118F}"/>
              </a:ext>
            </a:extLst>
          </p:cNvPr>
          <p:cNvSpPr/>
          <p:nvPr/>
        </p:nvSpPr>
        <p:spPr>
          <a:xfrm>
            <a:off x="7327352" y="1563038"/>
            <a:ext cx="108004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во </a:t>
            </a:r>
          </a:p>
        </p:txBody>
      </p:sp>
    </p:spTree>
    <p:extLst>
      <p:ext uri="{BB962C8B-B14F-4D97-AF65-F5344CB8AC3E}">
        <p14:creationId xmlns:p14="http://schemas.microsoft.com/office/powerpoint/2010/main" val="3753609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866900" y="118637"/>
            <a:ext cx="5213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4. Собери ненецкую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3081163" y="1249184"/>
            <a:ext cx="1790546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мороз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729719" y="2305716"/>
            <a:ext cx="159732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боится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2919756" y="2463528"/>
            <a:ext cx="2679186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работающего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6437684" y="2488823"/>
            <a:ext cx="1867574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человека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6E7BE0B6-CAC8-9D7A-58EC-43AE190032FD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20972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6122560" y="1581457"/>
            <a:ext cx="159732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мороз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4130540" y="1581457"/>
            <a:ext cx="188291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человека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1342244" y="1581457"/>
            <a:ext cx="2679186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Работающего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3773340" y="2465705"/>
            <a:ext cx="159732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боится.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640337E0-E078-FEDE-4EAD-57D7793E148B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4C5C3-354D-407F-80B1-684185C088D3}"/>
              </a:ext>
            </a:extLst>
          </p:cNvPr>
          <p:cNvSpPr txBox="1"/>
          <p:nvPr/>
        </p:nvSpPr>
        <p:spPr>
          <a:xfrm>
            <a:off x="1866900" y="118637"/>
            <a:ext cx="5213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4. Собери ненецкую пословицу</a:t>
            </a:r>
          </a:p>
        </p:txBody>
      </p:sp>
    </p:spTree>
    <p:extLst>
      <p:ext uri="{BB962C8B-B14F-4D97-AF65-F5344CB8AC3E}">
        <p14:creationId xmlns:p14="http://schemas.microsoft.com/office/powerpoint/2010/main" val="65206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2355850" y="118637"/>
            <a:ext cx="4069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5. Собери ногайскую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4078023" y="1411539"/>
            <a:ext cx="1294077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546839" y="2658298"/>
            <a:ext cx="1867574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линяет,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3738734" y="2795175"/>
            <a:ext cx="1472857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хоть и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6140013" y="1349018"/>
            <a:ext cx="1687416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меняет 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6437684" y="2488823"/>
            <a:ext cx="1623104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волк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1208668" y="1331077"/>
            <a:ext cx="179532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но нрав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01639F82-5283-B9D2-7396-FC269430E6D7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23904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1969888" y="1521054"/>
            <a:ext cx="149083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Волк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3562361" y="1517199"/>
            <a:ext cx="1867574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хоть и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2047260" y="2502140"/>
            <a:ext cx="147285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но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5531571" y="1517199"/>
            <a:ext cx="1687416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линяет, 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3658433" y="2502140"/>
            <a:ext cx="138981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нрав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5186566" y="2489647"/>
            <a:ext cx="1981304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 меняет.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1FDE4F7E-6D17-67F5-A02B-DE810C077A49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547F4F-EBA2-449E-BE5F-B5371CA6CAAA}"/>
              </a:ext>
            </a:extLst>
          </p:cNvPr>
          <p:cNvSpPr txBox="1"/>
          <p:nvPr/>
        </p:nvSpPr>
        <p:spPr>
          <a:xfrm>
            <a:off x="2355850" y="118637"/>
            <a:ext cx="4069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5. Собери ногайскую пословицу</a:t>
            </a:r>
          </a:p>
        </p:txBody>
      </p:sp>
    </p:spTree>
    <p:extLst>
      <p:ext uri="{BB962C8B-B14F-4D97-AF65-F5344CB8AC3E}">
        <p14:creationId xmlns:p14="http://schemas.microsoft.com/office/powerpoint/2010/main" val="95646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720850" y="118637"/>
            <a:ext cx="545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6. Собери татарскую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3708401" y="1411539"/>
            <a:ext cx="186046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остается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5832475" y="1867144"/>
            <a:ext cx="2026133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алмаз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2894184" y="2693012"/>
            <a:ext cx="1430166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если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6096022" y="934856"/>
            <a:ext cx="149903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даже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1559904" y="1671691"/>
            <a:ext cx="191267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алмазом,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460681" y="2973717"/>
            <a:ext cx="179532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бросить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7F6E356B-57E6-4DFF-042C-5006D8E56BB7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4CDD9D90-2532-4B9F-A258-9485DAC83236}"/>
              </a:ext>
            </a:extLst>
          </p:cNvPr>
          <p:cNvSpPr/>
          <p:nvPr/>
        </p:nvSpPr>
        <p:spPr>
          <a:xfrm>
            <a:off x="4773503" y="2903356"/>
            <a:ext cx="120332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его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EDBEE142-980A-4BD3-BC4C-19BABA9EDC32}"/>
              </a:ext>
            </a:extLst>
          </p:cNvPr>
          <p:cNvSpPr/>
          <p:nvPr/>
        </p:nvSpPr>
        <p:spPr>
          <a:xfrm>
            <a:off x="587213" y="1671691"/>
            <a:ext cx="80308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+mj-lt"/>
              </a:rPr>
              <a:t>в</a:t>
            </a:r>
          </a:p>
        </p:txBody>
      </p:sp>
      <p:sp>
        <p:nvSpPr>
          <p:cNvPr id="16" name="Скругленный прямоугольник 12">
            <a:extLst>
              <a:ext uri="{FF2B5EF4-FFF2-40B4-BE49-F238E27FC236}">
                <a16:creationId xmlns:a16="http://schemas.microsoft.com/office/drawing/2014/main" id="{1F15AE75-5469-4B27-85F2-D95EE63E7947}"/>
              </a:ext>
            </a:extLst>
          </p:cNvPr>
          <p:cNvSpPr/>
          <p:nvPr/>
        </p:nvSpPr>
        <p:spPr>
          <a:xfrm>
            <a:off x="6425981" y="2903356"/>
            <a:ext cx="149903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грязь.</a:t>
            </a:r>
          </a:p>
        </p:txBody>
      </p:sp>
    </p:spTree>
    <p:extLst>
      <p:ext uri="{BB962C8B-B14F-4D97-AF65-F5344CB8AC3E}">
        <p14:creationId xmlns:p14="http://schemas.microsoft.com/office/powerpoint/2010/main" val="261322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703995" y="1525175"/>
            <a:ext cx="168741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Алмаз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2578308" y="1525175"/>
            <a:ext cx="2026133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остается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EC40F7C-8EF7-6549-5609-93A78E31A2A4}"/>
              </a:ext>
            </a:extLst>
          </p:cNvPr>
          <p:cNvSpPr/>
          <p:nvPr/>
        </p:nvSpPr>
        <p:spPr>
          <a:xfrm>
            <a:off x="2328199" y="2515806"/>
            <a:ext cx="168741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бросить 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851254" y="2515806"/>
            <a:ext cx="1301396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если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6347749" y="2500826"/>
            <a:ext cx="191267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грязь.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4791338" y="1525175"/>
            <a:ext cx="191267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алмазом,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7F0F76C1-6147-F5C4-D703-CA0978E8A4CB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B859A-2C10-43C0-B355-3ABBE8868846}"/>
              </a:ext>
            </a:extLst>
          </p:cNvPr>
          <p:cNvSpPr txBox="1"/>
          <p:nvPr/>
        </p:nvSpPr>
        <p:spPr>
          <a:xfrm>
            <a:off x="1720850" y="118637"/>
            <a:ext cx="545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6. Собери татарскую пословицу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5B8038BD-CE34-4472-A322-BA096A6B0415}"/>
              </a:ext>
            </a:extLst>
          </p:cNvPr>
          <p:cNvSpPr/>
          <p:nvPr/>
        </p:nvSpPr>
        <p:spPr>
          <a:xfrm>
            <a:off x="6889772" y="1514724"/>
            <a:ext cx="139062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даже</a:t>
            </a:r>
          </a:p>
        </p:txBody>
      </p:sp>
      <p:sp>
        <p:nvSpPr>
          <p:cNvPr id="16" name="Скругленный прямоугольник 12">
            <a:extLst>
              <a:ext uri="{FF2B5EF4-FFF2-40B4-BE49-F238E27FC236}">
                <a16:creationId xmlns:a16="http://schemas.microsoft.com/office/drawing/2014/main" id="{2931A893-9953-403A-8594-CAF36D6B9DFF}"/>
              </a:ext>
            </a:extLst>
          </p:cNvPr>
          <p:cNvSpPr/>
          <p:nvPr/>
        </p:nvSpPr>
        <p:spPr>
          <a:xfrm>
            <a:off x="4191163" y="2515806"/>
            <a:ext cx="115553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его </a:t>
            </a:r>
          </a:p>
        </p:txBody>
      </p:sp>
      <p:sp>
        <p:nvSpPr>
          <p:cNvPr id="17" name="Скругленный прямоугольник 12">
            <a:extLst>
              <a:ext uri="{FF2B5EF4-FFF2-40B4-BE49-F238E27FC236}">
                <a16:creationId xmlns:a16="http://schemas.microsoft.com/office/drawing/2014/main" id="{987008F4-ABAD-4155-8941-2D618A95DD22}"/>
              </a:ext>
            </a:extLst>
          </p:cNvPr>
          <p:cNvSpPr/>
          <p:nvPr/>
        </p:nvSpPr>
        <p:spPr>
          <a:xfrm>
            <a:off x="5522249" y="2500826"/>
            <a:ext cx="649951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6439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625600" y="118637"/>
            <a:ext cx="5770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7. Собери цыганские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4080175" y="1842486"/>
            <a:ext cx="175230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пальцем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6293496" y="2315703"/>
            <a:ext cx="162153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родной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1843863" y="1071385"/>
            <a:ext cx="191267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кольцо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2428517" y="2890470"/>
            <a:ext cx="1621536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отдаст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6453711" y="1238221"/>
            <a:ext cx="1258641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для</a:t>
            </a:r>
          </a:p>
        </p:txBody>
      </p:sp>
      <p:sp>
        <p:nvSpPr>
          <p:cNvPr id="16" name="Скругленный прямоугольник 12">
            <a:extLst>
              <a:ext uri="{FF2B5EF4-FFF2-40B4-BE49-F238E27FC236}">
                <a16:creationId xmlns:a16="http://schemas.microsoft.com/office/drawing/2014/main" id="{B09D6CDD-CF2F-FBC0-B0C4-A474151004B7}"/>
              </a:ext>
            </a:extLst>
          </p:cNvPr>
          <p:cNvSpPr/>
          <p:nvPr/>
        </p:nvSpPr>
        <p:spPr>
          <a:xfrm>
            <a:off x="1762430" y="1980927"/>
            <a:ext cx="166657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вместе</a:t>
            </a:r>
          </a:p>
        </p:txBody>
      </p:sp>
      <p:sp>
        <p:nvSpPr>
          <p:cNvPr id="17" name="Скругленный прямоугольник 12">
            <a:extLst>
              <a:ext uri="{FF2B5EF4-FFF2-40B4-BE49-F238E27FC236}">
                <a16:creationId xmlns:a16="http://schemas.microsoft.com/office/drawing/2014/main" id="{9BEC3EA7-B18B-8F0E-F812-CC46DD5C8F51}"/>
              </a:ext>
            </a:extLst>
          </p:cNvPr>
          <p:cNvSpPr/>
          <p:nvPr/>
        </p:nvSpPr>
        <p:spPr>
          <a:xfrm>
            <a:off x="637582" y="1198995"/>
            <a:ext cx="74542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</a:t>
            </a:r>
          </a:p>
        </p:txBody>
      </p:sp>
      <p:sp>
        <p:nvSpPr>
          <p:cNvPr id="18" name="Скругленный прямоугольник 12">
            <a:extLst>
              <a:ext uri="{FF2B5EF4-FFF2-40B4-BE49-F238E27FC236}">
                <a16:creationId xmlns:a16="http://schemas.microsoft.com/office/drawing/2014/main" id="{55FF0CBC-85D5-D997-0EB0-67CBC3E7D617}"/>
              </a:ext>
            </a:extLst>
          </p:cNvPr>
          <p:cNvSpPr/>
          <p:nvPr/>
        </p:nvSpPr>
        <p:spPr>
          <a:xfrm>
            <a:off x="4412062" y="2973169"/>
            <a:ext cx="162153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мать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4305110" y="864894"/>
            <a:ext cx="162153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дочки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0C0DF05D-AFEB-2B10-5CD5-19E88CA844F2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5041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5180631" y="1564457"/>
            <a:ext cx="132812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мать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885470" y="2504336"/>
            <a:ext cx="162153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вместе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FAF6D63-5377-6F87-6AC1-83A7CF186EDF}"/>
              </a:ext>
            </a:extLst>
          </p:cNvPr>
          <p:cNvSpPr/>
          <p:nvPr/>
        </p:nvSpPr>
        <p:spPr>
          <a:xfrm>
            <a:off x="3564636" y="1564457"/>
            <a:ext cx="1457244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дочки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1784351" y="1564457"/>
            <a:ext cx="162153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родной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406771" y="1564458"/>
            <a:ext cx="121883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Для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6667502" y="1564457"/>
            <a:ext cx="179417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кольцо</a:t>
            </a:r>
          </a:p>
        </p:txBody>
      </p:sp>
      <p:sp>
        <p:nvSpPr>
          <p:cNvPr id="16" name="Скругленный прямоугольник 12">
            <a:extLst>
              <a:ext uri="{FF2B5EF4-FFF2-40B4-BE49-F238E27FC236}">
                <a16:creationId xmlns:a16="http://schemas.microsoft.com/office/drawing/2014/main" id="{B09D6CDD-CF2F-FBC0-B0C4-A474151004B7}"/>
              </a:ext>
            </a:extLst>
          </p:cNvPr>
          <p:cNvSpPr/>
          <p:nvPr/>
        </p:nvSpPr>
        <p:spPr>
          <a:xfrm>
            <a:off x="2660466" y="2504336"/>
            <a:ext cx="74542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</a:t>
            </a:r>
          </a:p>
        </p:txBody>
      </p:sp>
      <p:sp>
        <p:nvSpPr>
          <p:cNvPr id="17" name="Скругленный прямоугольник 12">
            <a:extLst>
              <a:ext uri="{FF2B5EF4-FFF2-40B4-BE49-F238E27FC236}">
                <a16:creationId xmlns:a16="http://schemas.microsoft.com/office/drawing/2014/main" id="{9BEC3EA7-B18B-8F0E-F812-CC46DD5C8F51}"/>
              </a:ext>
            </a:extLst>
          </p:cNvPr>
          <p:cNvSpPr/>
          <p:nvPr/>
        </p:nvSpPr>
        <p:spPr>
          <a:xfrm>
            <a:off x="3559347" y="2504336"/>
            <a:ext cx="1871194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пальцем</a:t>
            </a:r>
          </a:p>
        </p:txBody>
      </p:sp>
      <p:sp>
        <p:nvSpPr>
          <p:cNvPr id="18" name="Скругленный прямоугольник 12">
            <a:extLst>
              <a:ext uri="{FF2B5EF4-FFF2-40B4-BE49-F238E27FC236}">
                <a16:creationId xmlns:a16="http://schemas.microsoft.com/office/drawing/2014/main" id="{55FF0CBC-85D5-D997-0EB0-67CBC3E7D617}"/>
              </a:ext>
            </a:extLst>
          </p:cNvPr>
          <p:cNvSpPr/>
          <p:nvPr/>
        </p:nvSpPr>
        <p:spPr>
          <a:xfrm>
            <a:off x="5583684" y="2504336"/>
            <a:ext cx="162153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отдаст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B2DCA00F-0805-EEA8-58F8-0A344F2C6AB9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EAB83C-8EC3-470D-B850-BAC162D78E48}"/>
              </a:ext>
            </a:extLst>
          </p:cNvPr>
          <p:cNvSpPr txBox="1"/>
          <p:nvPr/>
        </p:nvSpPr>
        <p:spPr>
          <a:xfrm>
            <a:off x="1625600" y="118637"/>
            <a:ext cx="5770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7. Собери цыганские пословицу</a:t>
            </a:r>
          </a:p>
        </p:txBody>
      </p:sp>
    </p:spTree>
    <p:extLst>
      <p:ext uri="{BB962C8B-B14F-4D97-AF65-F5344CB8AC3E}">
        <p14:creationId xmlns:p14="http://schemas.microsoft.com/office/powerpoint/2010/main" val="270960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BADF03-FC51-B87E-D733-BAF8EA011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31F99D-A756-69EB-6165-533469DF578A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 dirty="0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C62651-0C1C-9A05-4AB1-E04883D36617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>
                <a:solidFill>
                  <a:srgbClr val="D9365F"/>
                </a:solidFill>
                <a:latin typeface="+mj-lt"/>
              </a:rPr>
              <a:t>Вопрос № 1</a:t>
            </a:r>
          </a:p>
        </p:txBody>
      </p:sp>
      <p:sp>
        <p:nvSpPr>
          <p:cNvPr id="7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F91B31EB-E34C-5D7C-63FD-0B6CD1D6D845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0A3226-CF39-FB68-4585-C64E91F95095}"/>
              </a:ext>
            </a:extLst>
          </p:cNvPr>
          <p:cNvSpPr/>
          <p:nvPr/>
        </p:nvSpPr>
        <p:spPr>
          <a:xfrm flipH="1">
            <a:off x="358775" y="1149973"/>
            <a:ext cx="4392613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На чем предпочитают передвигаться народы Чукотки?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699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644650" y="118637"/>
            <a:ext cx="5695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8. Собери аварскую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2636364" y="1857938"/>
            <a:ext cx="1290783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вор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DFC3557-90C8-1803-D1BB-E5CB0C541744}"/>
              </a:ext>
            </a:extLst>
          </p:cNvPr>
          <p:cNvSpPr/>
          <p:nvPr/>
        </p:nvSpPr>
        <p:spPr>
          <a:xfrm>
            <a:off x="6371540" y="2890321"/>
            <a:ext cx="1494926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все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415272" y="1318176"/>
            <a:ext cx="191267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свете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1308184" y="2890321"/>
            <a:ext cx="172012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воры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4235564" y="2600644"/>
            <a:ext cx="175846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думает,</a:t>
            </a:r>
          </a:p>
        </p:txBody>
      </p:sp>
      <p:sp>
        <p:nvSpPr>
          <p:cNvPr id="19" name="Скругленный прямоугольник 12">
            <a:extLst>
              <a:ext uri="{FF2B5EF4-FFF2-40B4-BE49-F238E27FC236}">
                <a16:creationId xmlns:a16="http://schemas.microsoft.com/office/drawing/2014/main" id="{454A91CC-5D67-41DC-5A79-7FD3093A92FA}"/>
              </a:ext>
            </a:extLst>
          </p:cNvPr>
          <p:cNvSpPr/>
          <p:nvPr/>
        </p:nvSpPr>
        <p:spPr>
          <a:xfrm>
            <a:off x="6371540" y="1095388"/>
            <a:ext cx="116378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что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4298077" y="1248099"/>
            <a:ext cx="115414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на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5322F101-D62D-3BFE-3684-532DE18B00F1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2584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2653936" y="2614905"/>
            <a:ext cx="143599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свете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952500" y="1615869"/>
            <a:ext cx="1397531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Вор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7038530" y="1615869"/>
            <a:ext cx="1099396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на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4341427" y="1615869"/>
            <a:ext cx="126204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что</a:t>
            </a:r>
          </a:p>
        </p:txBody>
      </p:sp>
      <p:sp>
        <p:nvSpPr>
          <p:cNvPr id="18" name="Скругленный прямоугольник 12">
            <a:extLst>
              <a:ext uri="{FF2B5EF4-FFF2-40B4-BE49-F238E27FC236}">
                <a16:creationId xmlns:a16="http://schemas.microsoft.com/office/drawing/2014/main" id="{55FF0CBC-85D5-D997-0EB0-67CBC3E7D617}"/>
              </a:ext>
            </a:extLst>
          </p:cNvPr>
          <p:cNvSpPr/>
          <p:nvPr/>
        </p:nvSpPr>
        <p:spPr>
          <a:xfrm>
            <a:off x="4213578" y="2622562"/>
            <a:ext cx="172012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воры</a:t>
            </a:r>
          </a:p>
        </p:txBody>
      </p:sp>
      <p:sp>
        <p:nvSpPr>
          <p:cNvPr id="19" name="Скругленный прямоугольник 12">
            <a:extLst>
              <a:ext uri="{FF2B5EF4-FFF2-40B4-BE49-F238E27FC236}">
                <a16:creationId xmlns:a16="http://schemas.microsoft.com/office/drawing/2014/main" id="{454A91CC-5D67-41DC-5A79-7FD3093A92FA}"/>
              </a:ext>
            </a:extLst>
          </p:cNvPr>
          <p:cNvSpPr/>
          <p:nvPr/>
        </p:nvSpPr>
        <p:spPr>
          <a:xfrm>
            <a:off x="5739111" y="1615869"/>
            <a:ext cx="116378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все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2485668" y="1615869"/>
            <a:ext cx="172012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думает,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4D30822C-6B00-544D-719A-E0A00BE4425B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DC6FA2-2649-4E95-9036-DB0D5A2BCE1B}"/>
              </a:ext>
            </a:extLst>
          </p:cNvPr>
          <p:cNvSpPr txBox="1"/>
          <p:nvPr/>
        </p:nvSpPr>
        <p:spPr>
          <a:xfrm>
            <a:off x="1644650" y="118637"/>
            <a:ext cx="5695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8. Собери аварскую пословицу</a:t>
            </a:r>
          </a:p>
        </p:txBody>
      </p:sp>
    </p:spTree>
    <p:extLst>
      <p:ext uri="{BB962C8B-B14F-4D97-AF65-F5344CB8AC3E}">
        <p14:creationId xmlns:p14="http://schemas.microsoft.com/office/powerpoint/2010/main" val="2640267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530350" y="118637"/>
            <a:ext cx="571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9. Собери абазинскую пословицу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6485208" y="2186955"/>
            <a:ext cx="151453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хоть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4277250" y="2662572"/>
            <a:ext cx="177928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чучела,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2159279" y="2526415"/>
            <a:ext cx="135061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хуже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644517" y="1444249"/>
            <a:ext cx="2319093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бездельник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4298076" y="1248099"/>
            <a:ext cx="175846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чучело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FD116BFF-3E77-860F-717F-FB2E6168BC12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A3908D68-D927-4398-ABFC-58CD396863F7}"/>
              </a:ext>
            </a:extLst>
          </p:cNvPr>
          <p:cNvSpPr/>
          <p:nvPr/>
        </p:nvSpPr>
        <p:spPr>
          <a:xfrm>
            <a:off x="6633734" y="974105"/>
            <a:ext cx="167206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зверей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DE910FB0-4A3F-4A15-B034-777D3AE74613}"/>
              </a:ext>
            </a:extLst>
          </p:cNvPr>
          <p:cNvSpPr/>
          <p:nvPr/>
        </p:nvSpPr>
        <p:spPr>
          <a:xfrm>
            <a:off x="400817" y="3361147"/>
            <a:ext cx="175846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пугает.</a:t>
            </a:r>
          </a:p>
        </p:txBody>
      </p:sp>
    </p:spTree>
    <p:extLst>
      <p:ext uri="{BB962C8B-B14F-4D97-AF65-F5344CB8AC3E}">
        <p14:creationId xmlns:p14="http://schemas.microsoft.com/office/powerpoint/2010/main" val="32430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4699002" y="1492639"/>
            <a:ext cx="160654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чучела,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3213101" y="1492639"/>
            <a:ext cx="135890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хуже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976607" y="1492639"/>
            <a:ext cx="2109493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Бездельник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2319399" y="2496382"/>
            <a:ext cx="125565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хоть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5466251" y="2496382"/>
            <a:ext cx="175846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пугает.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23B46624-EBF2-10E6-6734-FC0B559F202F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ADB7D-A279-438D-8499-5BBAD8E93441}"/>
              </a:ext>
            </a:extLst>
          </p:cNvPr>
          <p:cNvSpPr txBox="1"/>
          <p:nvPr/>
        </p:nvSpPr>
        <p:spPr>
          <a:xfrm>
            <a:off x="1530350" y="118637"/>
            <a:ext cx="571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9. Собери абазинскую пословицу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0C17A005-EA41-4D97-918D-C4DDB79D92D4}"/>
              </a:ext>
            </a:extLst>
          </p:cNvPr>
          <p:cNvSpPr/>
          <p:nvPr/>
        </p:nvSpPr>
        <p:spPr>
          <a:xfrm>
            <a:off x="6432551" y="1492639"/>
            <a:ext cx="160654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чучело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3E7FD68D-9453-4BDA-BF00-A66DBDC57C0A}"/>
              </a:ext>
            </a:extLst>
          </p:cNvPr>
          <p:cNvSpPr/>
          <p:nvPr/>
        </p:nvSpPr>
        <p:spPr>
          <a:xfrm>
            <a:off x="3717682" y="2496382"/>
            <a:ext cx="160654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зверей</a:t>
            </a:r>
          </a:p>
        </p:txBody>
      </p:sp>
    </p:spTree>
    <p:extLst>
      <p:ext uri="{BB962C8B-B14F-4D97-AF65-F5344CB8AC3E}">
        <p14:creationId xmlns:p14="http://schemas.microsoft.com/office/powerpoint/2010/main" val="2933451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517650" y="118637"/>
            <a:ext cx="614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10. Собери еврейскую пословицу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5577187" y="2362158"/>
            <a:ext cx="1779288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битому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841323" y="1990805"/>
            <a:ext cx="1121507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2262302" y="1444249"/>
            <a:ext cx="1627415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псу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4298076" y="1248099"/>
            <a:ext cx="175846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палку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B02FB69E-7E95-3A68-59AF-5D3B02E67D3E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F3054D46-5E60-431B-ADA9-31A4541DB7C7}"/>
              </a:ext>
            </a:extLst>
          </p:cNvPr>
          <p:cNvSpPr/>
          <p:nvPr/>
        </p:nvSpPr>
        <p:spPr>
          <a:xfrm>
            <a:off x="2641600" y="2662572"/>
            <a:ext cx="2162517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показывают</a:t>
            </a:r>
          </a:p>
        </p:txBody>
      </p:sp>
    </p:spTree>
    <p:extLst>
      <p:ext uri="{BB962C8B-B14F-4D97-AF65-F5344CB8AC3E}">
        <p14:creationId xmlns:p14="http://schemas.microsoft.com/office/powerpoint/2010/main" val="1870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4740930" y="2281522"/>
            <a:ext cx="213766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показывают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290180" y="2281522"/>
            <a:ext cx="177928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Битому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2205423" y="2281522"/>
            <a:ext cx="1183903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псу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7014550" y="2281522"/>
            <a:ext cx="175846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палку.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C909E-ED12-4299-B6F8-D68A3AD3F7BB}"/>
              </a:ext>
            </a:extLst>
          </p:cNvPr>
          <p:cNvSpPr txBox="1"/>
          <p:nvPr/>
        </p:nvSpPr>
        <p:spPr>
          <a:xfrm>
            <a:off x="1517650" y="118637"/>
            <a:ext cx="614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10. Собери еврейскую пословицу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460DA8E5-F78D-486B-99D2-C781F453CE88}"/>
              </a:ext>
            </a:extLst>
          </p:cNvPr>
          <p:cNvSpPr/>
          <p:nvPr/>
        </p:nvSpPr>
        <p:spPr>
          <a:xfrm>
            <a:off x="3525281" y="2281522"/>
            <a:ext cx="1079694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47E4251F-58DC-4C0D-942B-1B7D30250693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671204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517650" y="118637"/>
            <a:ext cx="614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11. Собери мордовскую пословицу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6056538" y="2186955"/>
            <a:ext cx="1903113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поможет,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469901" y="1990805"/>
            <a:ext cx="149293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когда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2262302" y="1444249"/>
            <a:ext cx="1217497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бог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4298076" y="1248099"/>
            <a:ext cx="175846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тогда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B02FB69E-7E95-3A68-59AF-5D3B02E67D3E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F3054D46-5E60-431B-ADA9-31A4541DB7C7}"/>
              </a:ext>
            </a:extLst>
          </p:cNvPr>
          <p:cNvSpPr/>
          <p:nvPr/>
        </p:nvSpPr>
        <p:spPr>
          <a:xfrm>
            <a:off x="2641601" y="2662572"/>
            <a:ext cx="106680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на</a:t>
            </a: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CD03B938-3060-4CED-9266-F5C6907ABA82}"/>
              </a:ext>
            </a:extLst>
          </p:cNvPr>
          <p:cNvSpPr/>
          <p:nvPr/>
        </p:nvSpPr>
        <p:spPr>
          <a:xfrm>
            <a:off x="809287" y="3256883"/>
            <a:ext cx="149293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руках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126295FF-292F-4C81-8585-33109AA409F9}"/>
              </a:ext>
            </a:extLst>
          </p:cNvPr>
          <p:cNvSpPr/>
          <p:nvPr/>
        </p:nvSpPr>
        <p:spPr>
          <a:xfrm>
            <a:off x="4047785" y="2362158"/>
            <a:ext cx="175846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мозоли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85763398-41DD-414F-8056-BC858D64D0CE}"/>
              </a:ext>
            </a:extLst>
          </p:cNvPr>
          <p:cNvSpPr/>
          <p:nvPr/>
        </p:nvSpPr>
        <p:spPr>
          <a:xfrm>
            <a:off x="6501526" y="996886"/>
            <a:ext cx="175846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появятся</a:t>
            </a:r>
          </a:p>
        </p:txBody>
      </p:sp>
    </p:spTree>
    <p:extLst>
      <p:ext uri="{BB962C8B-B14F-4D97-AF65-F5344CB8AC3E}">
        <p14:creationId xmlns:p14="http://schemas.microsoft.com/office/powerpoint/2010/main" val="7109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5450273" y="1436972"/>
            <a:ext cx="142677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когда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290180" y="1436972"/>
            <a:ext cx="118302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Бог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1672023" y="1436972"/>
            <a:ext cx="144582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тогда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B2A956D-E9DE-44EE-1FFE-8A88C1397FFD}"/>
              </a:ext>
            </a:extLst>
          </p:cNvPr>
          <p:cNvSpPr/>
          <p:nvPr/>
        </p:nvSpPr>
        <p:spPr>
          <a:xfrm>
            <a:off x="1359388" y="2324420"/>
            <a:ext cx="144582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руках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C909E-ED12-4299-B6F8-D68A3AD3F7BB}"/>
              </a:ext>
            </a:extLst>
          </p:cNvPr>
          <p:cNvSpPr txBox="1"/>
          <p:nvPr/>
        </p:nvSpPr>
        <p:spPr>
          <a:xfrm>
            <a:off x="1517650" y="118637"/>
            <a:ext cx="614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11. Собери мордовскую пословицу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460DA8E5-F78D-486B-99D2-C781F453CE88}"/>
              </a:ext>
            </a:extLst>
          </p:cNvPr>
          <p:cNvSpPr/>
          <p:nvPr/>
        </p:nvSpPr>
        <p:spPr>
          <a:xfrm>
            <a:off x="3316672" y="1436972"/>
            <a:ext cx="193477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поможет,</a:t>
            </a: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C2E3106F-F7EC-4E8A-9151-2546E026394E}"/>
              </a:ext>
            </a:extLst>
          </p:cNvPr>
          <p:cNvSpPr/>
          <p:nvPr/>
        </p:nvSpPr>
        <p:spPr>
          <a:xfrm>
            <a:off x="7014550" y="1436972"/>
            <a:ext cx="109440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на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594AED4D-6184-4B1C-9B94-C519E21D2E1C}"/>
              </a:ext>
            </a:extLst>
          </p:cNvPr>
          <p:cNvSpPr/>
          <p:nvPr/>
        </p:nvSpPr>
        <p:spPr>
          <a:xfrm>
            <a:off x="3016738" y="2324420"/>
            <a:ext cx="164416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мозоли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04DD5498-9639-4A9C-AA4A-7EB703F8A321}"/>
              </a:ext>
            </a:extLst>
          </p:cNvPr>
          <p:cNvSpPr/>
          <p:nvPr/>
        </p:nvSpPr>
        <p:spPr>
          <a:xfrm>
            <a:off x="4872422" y="2324420"/>
            <a:ext cx="220782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появятся.</a:t>
            </a:r>
          </a:p>
        </p:txBody>
      </p:sp>
      <p:sp>
        <p:nvSpPr>
          <p:cNvPr id="1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4CDCBC73-1A86-4AF4-92EA-DC5BE36CBA80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49877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A67121-B041-31B6-30E4-E576B601DF4D}"/>
              </a:ext>
            </a:extLst>
          </p:cNvPr>
          <p:cNvSpPr txBox="1"/>
          <p:nvPr/>
        </p:nvSpPr>
        <p:spPr>
          <a:xfrm>
            <a:off x="1517650" y="118637"/>
            <a:ext cx="614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12. Собери таджикскую пословицу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6EB8925C-D354-C4E7-7E12-F82E1BA0A5A3}"/>
              </a:ext>
            </a:extLst>
          </p:cNvPr>
          <p:cNvSpPr/>
          <p:nvPr/>
        </p:nvSpPr>
        <p:spPr>
          <a:xfrm>
            <a:off x="5294538" y="2662573"/>
            <a:ext cx="1903113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обижай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B46E6A03-9CA7-765F-592A-8014A2313E25}"/>
              </a:ext>
            </a:extLst>
          </p:cNvPr>
          <p:cNvSpPr/>
          <p:nvPr/>
        </p:nvSpPr>
        <p:spPr>
          <a:xfrm>
            <a:off x="2713152" y="1420372"/>
            <a:ext cx="1217497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B02FB69E-7E95-3A68-59AF-5D3B02E67D3E}"/>
              </a:ext>
            </a:extLst>
          </p:cNvPr>
          <p:cNvSpPr/>
          <p:nvPr/>
        </p:nvSpPr>
        <p:spPr>
          <a:xfrm>
            <a:off x="3257549" y="4103853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F3054D46-5E60-431B-ADA9-31A4541DB7C7}"/>
              </a:ext>
            </a:extLst>
          </p:cNvPr>
          <p:cNvSpPr/>
          <p:nvPr/>
        </p:nvSpPr>
        <p:spPr>
          <a:xfrm>
            <a:off x="3524250" y="2662573"/>
            <a:ext cx="106680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ты</a:t>
            </a: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CD03B938-3060-4CED-9266-F5C6907ABA82}"/>
              </a:ext>
            </a:extLst>
          </p:cNvPr>
          <p:cNvSpPr/>
          <p:nvPr/>
        </p:nvSpPr>
        <p:spPr>
          <a:xfrm>
            <a:off x="6189594" y="1648053"/>
            <a:ext cx="149293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если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126295FF-292F-4C81-8585-33109AA409F9}"/>
              </a:ext>
            </a:extLst>
          </p:cNvPr>
          <p:cNvSpPr/>
          <p:nvPr/>
        </p:nvSpPr>
        <p:spPr>
          <a:xfrm>
            <a:off x="4180890" y="1412607"/>
            <a:ext cx="1758462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кошку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85763398-41DD-414F-8056-BC858D64D0CE}"/>
              </a:ext>
            </a:extLst>
          </p:cNvPr>
          <p:cNvSpPr/>
          <p:nvPr/>
        </p:nvSpPr>
        <p:spPr>
          <a:xfrm>
            <a:off x="1594533" y="2390759"/>
            <a:ext cx="1492930" cy="742706"/>
          </a:xfrm>
          <a:prstGeom prst="roundRect">
            <a:avLst/>
          </a:prstGeom>
          <a:solidFill>
            <a:srgbClr val="D9365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слон -</a:t>
            </a:r>
          </a:p>
        </p:txBody>
      </p:sp>
    </p:spTree>
    <p:extLst>
      <p:ext uri="{BB962C8B-B14F-4D97-AF65-F5344CB8AC3E}">
        <p14:creationId xmlns:p14="http://schemas.microsoft.com/office/powerpoint/2010/main" val="30547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5A030C86-5591-8DDE-BD18-09CBF189B347}"/>
              </a:ext>
            </a:extLst>
          </p:cNvPr>
          <p:cNvSpPr/>
          <p:nvPr/>
        </p:nvSpPr>
        <p:spPr>
          <a:xfrm>
            <a:off x="4660900" y="1436972"/>
            <a:ext cx="1562101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слон -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088451-F3DE-29A1-5526-2AD410D6D34B}"/>
              </a:ext>
            </a:extLst>
          </p:cNvPr>
          <p:cNvSpPr/>
          <p:nvPr/>
        </p:nvSpPr>
        <p:spPr>
          <a:xfrm>
            <a:off x="1672023" y="1436972"/>
            <a:ext cx="1445827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Если </a:t>
            </a:r>
          </a:p>
        </p:txBody>
      </p:sp>
      <p:sp>
        <p:nvSpPr>
          <p:cNvPr id="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2B93A071-C2C9-0811-3BDB-2E120C714B04}"/>
              </a:ext>
            </a:extLst>
          </p:cNvPr>
          <p:cNvSpPr/>
          <p:nvPr/>
        </p:nvSpPr>
        <p:spPr>
          <a:xfrm>
            <a:off x="3284537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В меню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460DA8E5-F78D-486B-99D2-C781F453CE88}"/>
              </a:ext>
            </a:extLst>
          </p:cNvPr>
          <p:cNvSpPr/>
          <p:nvPr/>
        </p:nvSpPr>
        <p:spPr>
          <a:xfrm>
            <a:off x="3316672" y="1436972"/>
            <a:ext cx="1083878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ты</a:t>
            </a: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C2E3106F-F7EC-4E8A-9151-2546E026394E}"/>
              </a:ext>
            </a:extLst>
          </p:cNvPr>
          <p:cNvSpPr/>
          <p:nvPr/>
        </p:nvSpPr>
        <p:spPr>
          <a:xfrm>
            <a:off x="6483351" y="1436972"/>
            <a:ext cx="1094400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не</a:t>
            </a:r>
          </a:p>
        </p:txBody>
      </p:sp>
      <p:sp>
        <p:nvSpPr>
          <p:cNvPr id="12" name="Скругленный прямоугольник 12">
            <a:extLst>
              <a:ext uri="{FF2B5EF4-FFF2-40B4-BE49-F238E27FC236}">
                <a16:creationId xmlns:a16="http://schemas.microsoft.com/office/drawing/2014/main" id="{594AED4D-6184-4B1C-9B94-C519E21D2E1C}"/>
              </a:ext>
            </a:extLst>
          </p:cNvPr>
          <p:cNvSpPr/>
          <p:nvPr/>
        </p:nvSpPr>
        <p:spPr>
          <a:xfrm>
            <a:off x="2756388" y="2324420"/>
            <a:ext cx="1644162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обижай</a:t>
            </a:r>
          </a:p>
        </p:txBody>
      </p:sp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04DD5498-9639-4A9C-AA4A-7EB703F8A321}"/>
              </a:ext>
            </a:extLst>
          </p:cNvPr>
          <p:cNvSpPr/>
          <p:nvPr/>
        </p:nvSpPr>
        <p:spPr>
          <a:xfrm>
            <a:off x="4660900" y="2335826"/>
            <a:ext cx="1644163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кошку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9EFC2-CE57-4E07-9C03-B870386C473C}"/>
              </a:ext>
            </a:extLst>
          </p:cNvPr>
          <p:cNvSpPr txBox="1"/>
          <p:nvPr/>
        </p:nvSpPr>
        <p:spPr>
          <a:xfrm>
            <a:off x="1517650" y="118637"/>
            <a:ext cx="614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D9365F"/>
                </a:solidFill>
                <a:latin typeface="+mj-lt"/>
              </a:rPr>
              <a:t>12. Собери таджикскую пословицу</a:t>
            </a:r>
          </a:p>
        </p:txBody>
      </p:sp>
    </p:spTree>
    <p:extLst>
      <p:ext uri="{BB962C8B-B14F-4D97-AF65-F5344CB8AC3E}">
        <p14:creationId xmlns:p14="http://schemas.microsoft.com/office/powerpoint/2010/main" val="3106836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D72171-D0C0-0A3C-A206-42CE265B9A4B}"/>
              </a:ext>
            </a:extLst>
          </p:cNvPr>
          <p:cNvSpPr/>
          <p:nvPr/>
        </p:nvSpPr>
        <p:spPr>
          <a:xfrm flipH="1">
            <a:off x="358775" y="819545"/>
            <a:ext cx="3405981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На чем предпочитают передвигаться народы Чукотки?</a:t>
            </a:r>
            <a:endParaRPr lang="ru-RU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893F1-4132-64D0-E75F-2B1833BF6979}"/>
              </a:ext>
            </a:extLst>
          </p:cNvPr>
          <p:cNvSpPr txBox="1"/>
          <p:nvPr/>
        </p:nvSpPr>
        <p:spPr>
          <a:xfrm>
            <a:off x="71285" y="2762528"/>
            <a:ext cx="3149906" cy="1089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На оленьих упряжках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F1194-F387-017F-C0E2-9BBE71F281CA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>
                <a:solidFill>
                  <a:srgbClr val="D9365F"/>
                </a:solidFill>
                <a:latin typeface="+mj-lt"/>
              </a:rPr>
              <a:t>Вопрос № 1</a:t>
            </a:r>
          </a:p>
        </p:txBody>
      </p:sp>
      <p:sp>
        <p:nvSpPr>
          <p:cNvPr id="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B1A1CC3D-E020-1EA9-9373-E34F25193533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pic>
        <p:nvPicPr>
          <p:cNvPr id="4098" name="Picture 2" descr="Олень в жизни чукчей. Почему у них так развито оленеводство? | taiga.co |  Дзен">
            <a:extLst>
              <a:ext uri="{FF2B5EF4-FFF2-40B4-BE49-F238E27FC236}">
                <a16:creationId xmlns:a16="http://schemas.microsoft.com/office/drawing/2014/main" id="{F0FC128F-C2C7-4E77-BD03-AFF9BC1A5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9" r="7331"/>
          <a:stretch/>
        </p:blipFill>
        <p:spPr bwMode="auto">
          <a:xfrm>
            <a:off x="3964781" y="0"/>
            <a:ext cx="51792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8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0026DA-B1C2-48FE-620D-9822C0019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BD9D1A7-CD5D-E385-AB6C-BCA96339866B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 dirty="0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13368-F927-BCBD-5653-9AF4D386DDA3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>
                <a:solidFill>
                  <a:srgbClr val="D9365F"/>
                </a:solidFill>
                <a:latin typeface="+mj-lt"/>
              </a:rPr>
              <a:t>Вопрос № 2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8502F56B-198F-21D6-6A8E-53B2D6AF090F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746355-81EC-5242-D712-1A3B53BACEC9}"/>
              </a:ext>
            </a:extLst>
          </p:cNvPr>
          <p:cNvSpPr/>
          <p:nvPr/>
        </p:nvSpPr>
        <p:spPr>
          <a:xfrm flipH="1">
            <a:off x="358775" y="933287"/>
            <a:ext cx="4879415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Какой главный праздник у татарского и башкирского народов?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503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0893F1-4132-64D0-E75F-2B1833BF6979}"/>
              </a:ext>
            </a:extLst>
          </p:cNvPr>
          <p:cNvSpPr txBox="1"/>
          <p:nvPr/>
        </p:nvSpPr>
        <p:spPr>
          <a:xfrm>
            <a:off x="180908" y="3078095"/>
            <a:ext cx="4389573" cy="528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3200" b="1" dirty="0">
                <a:solidFill>
                  <a:srgbClr val="D9365F"/>
                </a:solidFill>
                <a:latin typeface="Merriweather" panose="00000500000000000000" pitchFamily="2" charset="-52"/>
              </a:rPr>
              <a:t>Сабантуй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526D5-0FDF-783E-BB28-2E7C9068FDB5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>
                <a:solidFill>
                  <a:srgbClr val="D9365F"/>
                </a:solidFill>
                <a:latin typeface="+mj-lt"/>
              </a:rPr>
              <a:t>Вопрос № 2</a:t>
            </a:r>
          </a:p>
        </p:txBody>
      </p:sp>
      <p:sp>
        <p:nvSpPr>
          <p:cNvPr id="8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60DD37F8-F2DB-99F2-FA61-3FC311ECDC9F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Далее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372D4E5-0DB5-4B70-B17C-DE465A09424F}"/>
              </a:ext>
            </a:extLst>
          </p:cNvPr>
          <p:cNvSpPr/>
          <p:nvPr/>
        </p:nvSpPr>
        <p:spPr>
          <a:xfrm flipH="1">
            <a:off x="358775" y="933287"/>
            <a:ext cx="4879415" cy="144565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Какой главный праздник у татарского и башкирского народов?</a:t>
            </a:r>
            <a:endParaRPr lang="ru-RU" sz="3600" dirty="0"/>
          </a:p>
        </p:txBody>
      </p:sp>
      <p:pic>
        <p:nvPicPr>
          <p:cNvPr id="5122" name="Picture 2" descr="Сабантуй">
            <a:extLst>
              <a:ext uri="{FF2B5EF4-FFF2-40B4-BE49-F238E27FC236}">
                <a16:creationId xmlns:a16="http://schemas.microsoft.com/office/drawing/2014/main" id="{78D5E60C-3D25-4DD4-81E0-D662C51DC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r="35185"/>
          <a:stretch/>
        </p:blipFill>
        <p:spPr bwMode="auto">
          <a:xfrm>
            <a:off x="5110162" y="0"/>
            <a:ext cx="403383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1A0274-7CA8-EF83-7FCB-8CDF2B105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/>
          <a:stretch/>
        </p:blipFill>
        <p:spPr>
          <a:xfrm>
            <a:off x="5832474" y="0"/>
            <a:ext cx="3311525" cy="5143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7E1EE9A-DD34-4498-8101-53C879A1E982}"/>
              </a:ext>
            </a:extLst>
          </p:cNvPr>
          <p:cNvSpPr/>
          <p:nvPr/>
        </p:nvSpPr>
        <p:spPr>
          <a:xfrm flipH="1">
            <a:off x="6191247" y="0"/>
            <a:ext cx="2592388" cy="48958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0000" b="1" dirty="0">
                <a:solidFill>
                  <a:schemeClr val="bg1">
                    <a:alpha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978BF0-4732-0140-C4DB-7CD7F82739AF}"/>
              </a:ext>
            </a:extLst>
          </p:cNvPr>
          <p:cNvSpPr txBox="1"/>
          <p:nvPr/>
        </p:nvSpPr>
        <p:spPr>
          <a:xfrm>
            <a:off x="358776" y="376238"/>
            <a:ext cx="4033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>
                <a:solidFill>
                  <a:srgbClr val="D9365F"/>
                </a:solidFill>
                <a:latin typeface="+mj-lt"/>
              </a:rPr>
              <a:t>Вопрос № 3</a:t>
            </a:r>
          </a:p>
        </p:txBody>
      </p:sp>
      <p:sp>
        <p:nvSpPr>
          <p:cNvPr id="9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id="{F10F8EEA-24C5-EBF3-190C-EDD97F49F060}"/>
              </a:ext>
            </a:extLst>
          </p:cNvPr>
          <p:cNvSpPr/>
          <p:nvPr/>
        </p:nvSpPr>
        <p:spPr>
          <a:xfrm>
            <a:off x="358775" y="4092660"/>
            <a:ext cx="2574926" cy="6746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Узнать ответ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B11107-D8B9-C81F-18D5-6D6211D64018}"/>
              </a:ext>
            </a:extLst>
          </p:cNvPr>
          <p:cNvSpPr/>
          <p:nvPr/>
        </p:nvSpPr>
        <p:spPr>
          <a:xfrm flipH="1">
            <a:off x="395288" y="1148575"/>
            <a:ext cx="4879415" cy="95442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/>
              <a:t>Как называется дом </a:t>
            </a:r>
          </a:p>
          <a:p>
            <a:pPr>
              <a:lnSpc>
                <a:spcPct val="114000"/>
              </a:lnSpc>
            </a:pPr>
            <a:r>
              <a:rPr lang="ru-RU" sz="2800" dirty="0"/>
              <a:t>якутов?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7416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1001</Words>
  <Application>Microsoft Office PowerPoint</Application>
  <PresentationFormat>Экран (16:9)</PresentationFormat>
  <Paragraphs>355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Calibri Light</vt:lpstr>
      <vt:lpstr>Merriweather</vt:lpstr>
      <vt:lpstr>Calibri</vt:lpstr>
      <vt:lpstr>Arial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2021-09-25T11:40:07Z</dcterms:created>
  <dcterms:modified xsi:type="dcterms:W3CDTF">2023-11-14T21:07:44Z</dcterms:modified>
</cp:coreProperties>
</file>