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5" r:id="rId6"/>
    <p:sldId id="260" r:id="rId7"/>
    <p:sldId id="266" r:id="rId8"/>
    <p:sldId id="262" r:id="rId9"/>
    <p:sldId id="267" r:id="rId10"/>
  </p:sldIdLst>
  <p:sldSz cx="18288000" cy="10287000"/>
  <p:notesSz cx="6858000" cy="9144000"/>
  <p:embeddedFontLst>
    <p:embeddedFont>
      <p:font typeface="Bahnschrift SemiBold SemiConden" panose="020B0502040204020203" pitchFamily="34" charset="0"/>
      <p:bold r:id="rId11"/>
    </p:embeddedFont>
    <p:embeddedFont>
      <p:font typeface="Helios Bold" panose="020B0604020202020204" charset="0"/>
      <p:regular r:id="rId12"/>
    </p:embeddedFont>
    <p:embeddedFont>
      <p:font typeface="Wide Latin" panose="020A0A07050505020404" pitchFamily="18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T Hoves Bold" panose="020B0604020202020204" charset="0"/>
      <p:regular r:id="rId18"/>
    </p:embeddedFont>
    <p:embeddedFont>
      <p:font typeface="Helios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829"/>
    <a:srgbClr val="590B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478053" y="0"/>
            <a:ext cx="14782800" cy="7355451"/>
            <a:chOff x="0" y="0"/>
            <a:chExt cx="406400" cy="1873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rcRect l="14418" r="5241"/>
          <a:stretch>
            <a:fillRect/>
          </a:stretch>
        </p:blipFill>
        <p:spPr>
          <a:xfrm>
            <a:off x="8915400" y="1516010"/>
            <a:ext cx="10898911" cy="8949536"/>
          </a:xfrm>
          <a:custGeom>
            <a:avLst/>
            <a:gdLst>
              <a:gd name="connsiteX0" fmla="*/ 4762499 w 10958375"/>
              <a:gd name="connsiteY0" fmla="*/ 0 h 9525000"/>
              <a:gd name="connsiteX1" fmla="*/ 10958375 w 10958375"/>
              <a:gd name="connsiteY1" fmla="*/ 0 h 9525000"/>
              <a:gd name="connsiteX2" fmla="*/ 6195875 w 10958375"/>
              <a:gd name="connsiteY2" fmla="*/ 4762500 h 9525000"/>
              <a:gd name="connsiteX3" fmla="*/ 10958375 w 10958375"/>
              <a:gd name="connsiteY3" fmla="*/ 9525000 h 9525000"/>
              <a:gd name="connsiteX4" fmla="*/ 4762499 w 10958375"/>
              <a:gd name="connsiteY4" fmla="*/ 9525000 h 9525000"/>
              <a:gd name="connsiteX5" fmla="*/ 0 w 10958375"/>
              <a:gd name="connsiteY5" fmla="*/ 4762500 h 952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58375" h="9525000">
                <a:moveTo>
                  <a:pt x="4762499" y="0"/>
                </a:moveTo>
                <a:lnTo>
                  <a:pt x="10958375" y="0"/>
                </a:lnTo>
                <a:lnTo>
                  <a:pt x="6195875" y="4762500"/>
                </a:lnTo>
                <a:lnTo>
                  <a:pt x="10958375" y="9525000"/>
                </a:lnTo>
                <a:lnTo>
                  <a:pt x="4762499" y="9525000"/>
                </a:lnTo>
                <a:lnTo>
                  <a:pt x="0" y="4762500"/>
                </a:lnTo>
                <a:close/>
              </a:path>
            </a:pathLst>
          </a:cu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/>
          <a:srcRect l="40278" t="64057" b="4173"/>
          <a:stretch/>
        </p:blipFill>
        <p:spPr>
          <a:xfrm rot="10800000">
            <a:off x="7315200" y="7172768"/>
            <a:ext cx="7740729" cy="3891134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381000" y="2492401"/>
            <a:ext cx="88414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solidFill>
                  <a:srgbClr val="A20E20"/>
                </a:solidFill>
                <a:latin typeface="TT Hoves Bold"/>
              </a:rPr>
              <a:t>Гражданская война в Китае</a:t>
            </a:r>
          </a:p>
          <a:p>
            <a:pPr algn="ctr"/>
            <a:r>
              <a:rPr lang="ru-RU" sz="9600" dirty="0" smtClean="0">
                <a:solidFill>
                  <a:srgbClr val="A20E20"/>
                </a:solidFill>
                <a:latin typeface="TT Hoves Bold"/>
              </a:rPr>
              <a:t>(1927-1950)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61670" y="8648353"/>
            <a:ext cx="589135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2A2E3A"/>
                </a:solidFill>
                <a:latin typeface="TT Hoves Bold"/>
              </a:rPr>
              <a:t>Выполнили: ученицы 11А класса</a:t>
            </a:r>
          </a:p>
          <a:p>
            <a:r>
              <a:rPr lang="ru-RU" sz="2800" dirty="0" smtClean="0">
                <a:solidFill>
                  <a:srgbClr val="2A2E3A"/>
                </a:solidFill>
                <a:latin typeface="TT Hoves Bold"/>
              </a:rPr>
              <a:t>Аржанова Дарья</a:t>
            </a:r>
          </a:p>
          <a:p>
            <a:r>
              <a:rPr lang="ru-RU" sz="2800" dirty="0" smtClean="0">
                <a:solidFill>
                  <a:srgbClr val="2A2E3A"/>
                </a:solidFill>
                <a:latin typeface="TT Hoves Bold"/>
              </a:rPr>
              <a:t>Пашина Ксения</a:t>
            </a:r>
            <a:endParaRPr lang="ru-RU" sz="28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13" y="221998"/>
            <a:ext cx="457200" cy="806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055714" y="2818976"/>
            <a:ext cx="9525000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 smtClean="0">
                <a:solidFill>
                  <a:srgbClr val="A20E20"/>
                </a:solidFill>
                <a:latin typeface="Bahnschrift SemiBold SemiConden" panose="020B0502040204020203" pitchFamily="34" charset="0"/>
              </a:rPr>
              <a:t>Начало </a:t>
            </a:r>
            <a:r>
              <a:rPr lang="ru-RU" sz="3200" dirty="0">
                <a:solidFill>
                  <a:srgbClr val="A20E20"/>
                </a:solidFill>
                <a:latin typeface="Bahnschrift SemiBold SemiConden" panose="020B0502040204020203" pitchFamily="34" charset="0"/>
              </a:rPr>
              <a:t>гражданской войны в Китае датируется не 1946 годом, а далёким 1927-м, так как длилось это братоубийственное противостояние с 1927 по 1949 год, просто в два этапа и с долгим перерывом. Оно действительно было братоубийственным, коммунисты и их противники безжалостно расправлялись друг с другом, и трудно сказать, какая из сторон при этом проявляла больше жестокости</a:t>
            </a:r>
            <a:r>
              <a:rPr lang="ru-RU" sz="3200" dirty="0" smtClean="0">
                <a:solidFill>
                  <a:srgbClr val="A20E20"/>
                </a:solidFill>
                <a:latin typeface="Bahnschrift SemiBold SemiConden" panose="020B0502040204020203" pitchFamily="34" charset="0"/>
              </a:rPr>
              <a:t>.</a:t>
            </a:r>
            <a:endParaRPr lang="en-US" sz="3200" dirty="0">
              <a:solidFill>
                <a:srgbClr val="A20E20"/>
              </a:solidFill>
              <a:latin typeface="Wide Latin" panose="020A0A07050505020404" pitchFamily="18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3814230" y="9258300"/>
            <a:ext cx="5765006" cy="1028700"/>
            <a:chOff x="0" y="0"/>
            <a:chExt cx="1049690" cy="18730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10400" cy="102806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7147423" y="274757"/>
            <a:ext cx="457240" cy="810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10800000">
            <a:off x="-3777921" y="2376440"/>
            <a:ext cx="7555842" cy="3482406"/>
            <a:chOff x="0" y="0"/>
            <a:chExt cx="406400" cy="1873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4109936" y="0"/>
            <a:ext cx="13253936" cy="3370693"/>
            <a:chOff x="0" y="0"/>
            <a:chExt cx="736505" cy="1873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36505" cy="187305"/>
            </a:xfrm>
            <a:custGeom>
              <a:avLst/>
              <a:gdLst/>
              <a:ahLst/>
              <a:cxnLst/>
              <a:rect l="l" t="t" r="r" b="b"/>
              <a:pathLst>
                <a:path w="736505" h="187305">
                  <a:moveTo>
                    <a:pt x="203200" y="0"/>
                  </a:moveTo>
                  <a:lnTo>
                    <a:pt x="533305" y="0"/>
                  </a:lnTo>
                  <a:lnTo>
                    <a:pt x="736505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477370"/>
              </p:ext>
            </p:extLst>
          </p:nvPr>
        </p:nvGraphicFramePr>
        <p:xfrm>
          <a:off x="1143870" y="4044736"/>
          <a:ext cx="16000260" cy="5260604"/>
        </p:xfrm>
        <a:graphic>
          <a:graphicData uri="http://schemas.openxmlformats.org/drawingml/2006/table">
            <a:tbl>
              <a:tblPr/>
              <a:tblGrid>
                <a:gridCol w="4165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4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ru-RU" sz="6000" dirty="0" smtClean="0">
                          <a:solidFill>
                            <a:srgbClr val="A20E20"/>
                          </a:solidFill>
                          <a:latin typeface="Helios Bold"/>
                        </a:rPr>
                        <a:t>1</a:t>
                      </a:r>
                      <a:endParaRPr lang="en-US" sz="6000" dirty="0"/>
                    </a:p>
                  </a:txBody>
                  <a:tcPr marL="211594" marR="211594" marT="211594" marB="211594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20E20"/>
                          </a:solidFill>
                          <a:effectLst/>
                          <a:uLnTx/>
                          <a:uFillTx/>
                          <a:latin typeface="TT Hoves Bold"/>
                          <a:ea typeface="+mn-ea"/>
                          <a:cs typeface="+mn-cs"/>
                        </a:rPr>
                        <a:t>Гоминьдан. </a:t>
                      </a:r>
                      <a:r>
                        <a:rPr kumimoji="0" lang="en-US" sz="2599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Helios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599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Амбициозным лидером Гоминьдана был Чан Кайши, возглавивший правительство в 1925 году, незадолго до начала гражданской войны в Китае. В 1946 году именно его попытка разобраться с соперниками-коммунистами, возглавляемыми Мао Цзэдуном, привела к началу второго этапа войны.</a:t>
                      </a:r>
                      <a:endParaRPr lang="en-US" sz="3600" dirty="0">
                        <a:latin typeface="Bahnschrift SemiBold SemiConden" panose="020B0502040204020203" pitchFamily="34" charset="0"/>
                      </a:endParaRPr>
                    </a:p>
                  </a:txBody>
                  <a:tcPr marL="211594" marR="211594" marT="211594" marB="211594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ru-RU" sz="6000" dirty="0" smtClean="0">
                          <a:solidFill>
                            <a:srgbClr val="A20E20"/>
                          </a:solidFill>
                          <a:latin typeface="Helios Bold"/>
                        </a:rPr>
                        <a:t>2</a:t>
                      </a:r>
                      <a:endParaRPr lang="en-US" sz="6000" dirty="0"/>
                    </a:p>
                  </a:txBody>
                  <a:tcPr marL="211594" marR="211594" marT="211594" marB="211594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20E20"/>
                          </a:solidFill>
                          <a:effectLst/>
                          <a:uLnTx/>
                          <a:uFillTx/>
                          <a:latin typeface="TT Hoves Bold"/>
                          <a:ea typeface="+mn-ea"/>
                          <a:cs typeface="+mn-cs"/>
                        </a:rPr>
                        <a:t>КПК. </a:t>
                      </a:r>
                      <a:r>
                        <a:rPr kumimoji="0" lang="ru-RU" sz="2599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Коммунистическая Партия Китая поначалу сотрудничала с Гоминьданом, но после того, как и без того непростые отношения между ними окончательно развалились, начала устраивать бунты и восстания. </a:t>
                      </a:r>
                      <a:endParaRPr lang="en-US" sz="1100" dirty="0">
                        <a:latin typeface="Bahnschrift SemiBold SemiConden" panose="020B0502040204020203" pitchFamily="34" charset="0"/>
                      </a:endParaRPr>
                    </a:p>
                  </a:txBody>
                  <a:tcPr marL="211594" marR="211594" marT="211594" marB="211594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ts val="3640"/>
                        </a:lnSpc>
                        <a:defRPr/>
                      </a:pPr>
                      <a:r>
                        <a:rPr lang="ru-RU" sz="6000" dirty="0" smtClean="0">
                          <a:solidFill>
                            <a:srgbClr val="A20E20"/>
                          </a:solidFill>
                          <a:latin typeface="Helios Bold"/>
                        </a:rPr>
                        <a:t>3</a:t>
                      </a:r>
                      <a:endParaRPr lang="en-US" sz="6000" dirty="0"/>
                    </a:p>
                  </a:txBody>
                  <a:tcPr marL="211594" marR="211594" marT="211594" marB="211594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20E20"/>
                          </a:solidFill>
                          <a:effectLst/>
                          <a:uLnTx/>
                          <a:uFillTx/>
                          <a:latin typeface="TT Hoves Bold"/>
                          <a:ea typeface="+mn-ea"/>
                          <a:cs typeface="+mn-cs"/>
                        </a:rPr>
                        <a:t>Япония. </a:t>
                      </a:r>
                      <a:r>
                        <a:rPr kumimoji="0" lang="ru-RU" sz="2599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В 1936 году началась японо-китайская война, которая позднее стала частью Второй Мировой. </a:t>
                      </a:r>
                      <a:endParaRPr lang="en-US" sz="1100" dirty="0"/>
                    </a:p>
                  </a:txBody>
                  <a:tcPr marL="211594" marR="211594" marT="211594" marB="211594" anchor="ctr">
                    <a:lnL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DB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609600" y="784365"/>
            <a:ext cx="598170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ru-RU" sz="8499" dirty="0" smtClean="0">
                <a:solidFill>
                  <a:srgbClr val="FFFFFF"/>
                </a:solidFill>
                <a:latin typeface="TT Hoves Bold"/>
              </a:rPr>
              <a:t>Участники</a:t>
            </a:r>
            <a:endParaRPr lang="en-US" sz="8499" dirty="0">
              <a:solidFill>
                <a:srgbClr val="FFFFFF"/>
              </a:solidFill>
              <a:latin typeface="TT Hoves Bold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00" y="266700"/>
            <a:ext cx="457240" cy="810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295400" y="9620300"/>
            <a:ext cx="5765006" cy="1028700"/>
            <a:chOff x="0" y="0"/>
            <a:chExt cx="1049690" cy="1873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10800" y="17198"/>
            <a:ext cx="15080946" cy="10271459"/>
          </a:xfrm>
          <a:custGeom>
            <a:avLst/>
            <a:gdLst/>
            <a:ahLst/>
            <a:cxnLst/>
            <a:rect l="l" t="t" r="r" b="b"/>
            <a:pathLst>
              <a:path w="5475623" h="3729384">
                <a:moveTo>
                  <a:pt x="3322462" y="3729384"/>
                </a:moveTo>
                <a:lnTo>
                  <a:pt x="0" y="3729384"/>
                </a:lnTo>
                <a:lnTo>
                  <a:pt x="2153161" y="0"/>
                </a:lnTo>
                <a:lnTo>
                  <a:pt x="5475623" y="0"/>
                </a:lnTo>
                <a:lnTo>
                  <a:pt x="3322462" y="3729384"/>
                </a:lnTo>
                <a:close/>
              </a:path>
            </a:pathLst>
          </a:custGeom>
          <a:solidFill>
            <a:srgbClr val="E8223B"/>
          </a:solidFill>
        </p:spPr>
      </p:sp>
      <p:grpSp>
        <p:nvGrpSpPr>
          <p:cNvPr id="16" name="Group 16"/>
          <p:cNvGrpSpPr/>
          <p:nvPr/>
        </p:nvGrpSpPr>
        <p:grpSpPr>
          <a:xfrm>
            <a:off x="440718" y="1079856"/>
            <a:ext cx="12649200" cy="8156243"/>
            <a:chOff x="-783976" y="-479038"/>
            <a:chExt cx="16865599" cy="10874991"/>
          </a:xfrm>
        </p:grpSpPr>
        <p:sp>
          <p:nvSpPr>
            <p:cNvPr id="17" name="TextBox 17"/>
            <p:cNvSpPr txBox="1"/>
            <p:nvPr/>
          </p:nvSpPr>
          <p:spPr>
            <a:xfrm>
              <a:off x="-783976" y="-479038"/>
              <a:ext cx="16865599" cy="24622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6000" dirty="0" smtClean="0">
                  <a:solidFill>
                    <a:srgbClr val="A20E20"/>
                  </a:solidFill>
                  <a:latin typeface="TT Hoves Bold"/>
                </a:rPr>
                <a:t>Предпосылки и причины Гражданской войны 1946-1949 гг.</a:t>
              </a:r>
              <a:endParaRPr lang="en-US" sz="6000" dirty="0">
                <a:solidFill>
                  <a:srgbClr val="A20E20"/>
                </a:solidFill>
                <a:latin typeface="TT Hoves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783976" y="2516873"/>
              <a:ext cx="13900069" cy="78790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1600" dirty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ru-RU" sz="1600" dirty="0" smtClean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ru-RU" sz="2400" dirty="0" smtClean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Чан </a:t>
              </a:r>
              <a:r>
                <a:rPr lang="ru-RU" sz="2400" dirty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Кайши и Мао Цзэдун постоянно враждовали, все попытки США примирить оппонентов оканчивались неудачей. При посредничестве Вашингтона были организованы переговоры между двумя китайскими правительствами. Первая встреча состоялась в октябре 1945 года, главным её итогом было решение созвать Политическую консультационную конференцию. На ней предполагалось решить вопрос о дальнейшем развитии Китая. </a:t>
              </a:r>
              <a:endParaRPr lang="ru-RU" sz="2400" dirty="0" smtClean="0">
                <a:solidFill>
                  <a:srgbClr val="2A2E3A"/>
                </a:solidFill>
                <a:latin typeface="Bahnschrift SemiBold SemiConden" panose="020B0502040204020203" pitchFamily="34" charset="0"/>
              </a:endParaRPr>
            </a:p>
            <a:p>
              <a:r>
                <a:rPr lang="ru-RU" sz="2400" dirty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ru-RU" sz="2400" dirty="0" smtClean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 В </a:t>
              </a:r>
              <a:r>
                <a:rPr lang="ru-RU" sz="2400" dirty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декабре 1945 г. состоялось Московское совещание министров иностранных дел ведущих мировых держав, на котором прозвучал призыв не провоцировать гражданскую войну. </a:t>
              </a:r>
              <a:endParaRPr lang="ru-RU" sz="2400" dirty="0" smtClean="0">
                <a:solidFill>
                  <a:srgbClr val="2A2E3A"/>
                </a:solidFill>
                <a:latin typeface="Bahnschrift SemiBold SemiConden" panose="020B0502040204020203" pitchFamily="34" charset="0"/>
              </a:endParaRPr>
            </a:p>
            <a:p>
              <a:r>
                <a:rPr lang="ru-RU" sz="2400" dirty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 </a:t>
              </a:r>
              <a:r>
                <a:rPr lang="ru-RU" sz="2400" dirty="0" smtClean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 Помимо </a:t>
              </a:r>
              <a:r>
                <a:rPr lang="ru-RU" sz="2400" dirty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этого, соглашение между Компартией и Гоминьданом включало и такие пункты: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Создание программы мирного строительства и развития Китая;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Учреждение национального собрания;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Принятие предварительного проекта конституции;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400" dirty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Реорганизация </a:t>
              </a:r>
              <a:r>
                <a:rPr lang="ru-RU" sz="2400" dirty="0" smtClean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армии;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400" u="none" dirty="0" smtClean="0">
                  <a:solidFill>
                    <a:srgbClr val="2A2E3A"/>
                  </a:solidFill>
                  <a:latin typeface="Bahnschrift SemiBold SemiConden" panose="020B0502040204020203" pitchFamily="34" charset="0"/>
                </a:rPr>
                <a:t>Назначение президентом и главнокомандующим Чан Кайши.</a:t>
              </a:r>
              <a:endParaRPr lang="en-US" sz="2400" u="none" dirty="0">
                <a:solidFill>
                  <a:srgbClr val="2A2E3A"/>
                </a:solidFill>
                <a:latin typeface="Bahnschrift SemiBold SemiConden" panose="020B0502040204020203" pitchFamily="34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6301186" y="-7970633"/>
            <a:ext cx="12634218" cy="12242839"/>
            <a:chOff x="17393" y="-38100"/>
            <a:chExt cx="668407" cy="647700"/>
          </a:xfrm>
        </p:grpSpPr>
        <p:sp>
          <p:nvSpPr>
            <p:cNvPr id="23" name="TextBox 23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7393" y="613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>
                <a:alpha val="80000"/>
              </a:srgbClr>
            </a:solidFill>
          </p:spPr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5379" y="0"/>
            <a:ext cx="10718179" cy="10305847"/>
          </a:xfrm>
          <a:prstGeom prst="parallelogram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17527" y="109410"/>
            <a:ext cx="457240" cy="810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487069"/>
              </p:ext>
            </p:extLst>
          </p:nvPr>
        </p:nvGraphicFramePr>
        <p:xfrm>
          <a:off x="5856168" y="2621431"/>
          <a:ext cx="11405309" cy="8375162"/>
        </p:xfrm>
        <a:graphic>
          <a:graphicData uri="http://schemas.openxmlformats.org/drawingml/2006/table">
            <a:tbl>
              <a:tblPr/>
              <a:tblGrid>
                <a:gridCol w="11405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504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20E20"/>
                          </a:solidFill>
                          <a:effectLst/>
                          <a:uLnTx/>
                          <a:uFillTx/>
                          <a:latin typeface="TT Hoves Bold"/>
                          <a:ea typeface="+mn-ea"/>
                          <a:cs typeface="+mn-cs"/>
                        </a:rPr>
                        <a:t>Раздробленность страны. </a:t>
                      </a:r>
                      <a:r>
                        <a:rPr lang="ru-RU" sz="2000" dirty="0" smtClean="0">
                          <a:solidFill>
                            <a:srgbClr val="2A2E3A"/>
                          </a:solidFill>
                          <a:latin typeface="Bahnschrift SemiBold SemiConden" panose="020B0502040204020203" pitchFamily="34" charset="0"/>
                        </a:rPr>
                        <a:t>В 1912-1928 годах северная часть Китая находилась под контролем так называемого </a:t>
                      </a:r>
                      <a:r>
                        <a:rPr lang="ru-RU" sz="2000" dirty="0" err="1" smtClean="0">
                          <a:solidFill>
                            <a:srgbClr val="2A2E3A"/>
                          </a:solidFill>
                          <a:latin typeface="Bahnschrift SemiBold SemiConden" panose="020B0502040204020203" pitchFamily="34" charset="0"/>
                        </a:rPr>
                        <a:t>Бэйянского</a:t>
                      </a:r>
                      <a:r>
                        <a:rPr lang="ru-RU" sz="2000" dirty="0" smtClean="0">
                          <a:solidFill>
                            <a:srgbClr val="2A2E3A"/>
                          </a:solidFill>
                          <a:latin typeface="Bahnschrift SemiBold SemiConden" panose="020B0502040204020203" pitchFamily="34" charset="0"/>
                        </a:rPr>
                        <a:t> правительства, которое объявило себя законной властью после падения империи Цин. </a:t>
                      </a:r>
                      <a:endParaRPr lang="en-US" sz="2000" dirty="0">
                        <a:latin typeface="Bahnschrift SemiBold SemiConden" panose="020B0502040204020203" pitchFamily="34" charset="0"/>
                      </a:endParaRPr>
                    </a:p>
                  </a:txBody>
                  <a:tcPr marL="211594" marR="211594" marT="211594" marB="211594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88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20E20"/>
                          </a:solidFill>
                          <a:effectLst/>
                          <a:uLnTx/>
                          <a:uFillTx/>
                          <a:latin typeface="TT Hoves Bold"/>
                          <a:ea typeface="+mn-ea"/>
                          <a:cs typeface="+mn-cs"/>
                        </a:rPr>
                        <a:t>Антикоммунистические чистки. 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Объединив страну под своей властью, Гоминьдан принялся устранять главную внутреннюю угрозу, которой стали бывшие союзники-коммунисты. 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SemiBold SemiConden" panose="020B0502040204020203" pitchFamily="34" charset="0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ts val="3499"/>
                        </a:lnSpc>
                        <a:defRPr/>
                      </a:pPr>
                      <a:endParaRPr lang="en-US" sz="1100" dirty="0"/>
                    </a:p>
                  </a:txBody>
                  <a:tcPr marL="211594" marR="211594" marT="211594" marB="211594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89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20E20"/>
                          </a:solidFill>
                          <a:effectLst/>
                          <a:uLnTx/>
                          <a:uFillTx/>
                          <a:latin typeface="TT Hoves Bold"/>
                          <a:ea typeface="+mn-ea"/>
                          <a:cs typeface="+mn-cs"/>
                        </a:rPr>
                        <a:t>Отсутствие согласия между Гоминьданом и КПК. 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Объединив страну под своей властью, Гоминьдан принялся устранять главную внутреннюю угрозу, которой стали бывшие союзники-коммунисты. Гоминьдан – это консервативная правящая партия Китая, а КПК – коммунистическая партия, жаждавшая перемен. К 1946 году, когда начался второй этап войны, в Китае фактически функционировало два правительства, коммунистическое и 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гоминьдановское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, и между ними существовали неразрешимые противоречия.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SemiBold SemiConden" panose="020B0502040204020203" pitchFamily="34" charset="0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ts val="3499"/>
                        </a:lnSpc>
                        <a:defRPr/>
                      </a:pPr>
                      <a:endParaRPr lang="en-US" sz="1100" dirty="0"/>
                    </a:p>
                  </a:txBody>
                  <a:tcPr marL="211594" marR="211594" marT="211594" marB="211594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31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A20E20"/>
                          </a:solidFill>
                          <a:effectLst/>
                          <a:uLnTx/>
                          <a:uFillTx/>
                          <a:latin typeface="TT Hoves Bold"/>
                          <a:ea typeface="+mn-ea"/>
                          <a:cs typeface="+mn-cs"/>
                        </a:rPr>
                        <a:t>Решение создать общие военные силы на основе объединённых сил Гоминьдана и КПК в 1946 году. 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Оно было принято ради примирения обоих китайский правительств, но не устроило Чан Кайши, лидера Гоминьдана, который понимал, что в данный момент военное и техническое превосходство остаётся на его стороне, но, если соглашение будет реализовано, он его утратит. 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SemiBold SemiConden" panose="020B0502040204020203" pitchFamily="34" charset="0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ts val="3499"/>
                        </a:lnSpc>
                        <a:defRPr/>
                      </a:pPr>
                      <a:endParaRPr lang="en-US" sz="1100" dirty="0"/>
                    </a:p>
                  </a:txBody>
                  <a:tcPr marL="211594" marR="211594" marT="211594" marB="211594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9603"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endParaRPr lang="en-US" sz="1100" dirty="0"/>
                    </a:p>
                  </a:txBody>
                  <a:tcPr marL="211594" marR="211594" marT="211594" marB="211594" anchor="b">
                    <a:lnL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DEC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9" name="Group 9"/>
          <p:cNvGrpSpPr/>
          <p:nvPr/>
        </p:nvGrpSpPr>
        <p:grpSpPr>
          <a:xfrm>
            <a:off x="5853991" y="0"/>
            <a:ext cx="11571118" cy="3131202"/>
            <a:chOff x="0" y="-1371600"/>
            <a:chExt cx="15428158" cy="4174938"/>
          </a:xfrm>
        </p:grpSpPr>
        <p:sp>
          <p:nvSpPr>
            <p:cNvPr id="10" name="TextBox 10"/>
            <p:cNvSpPr txBox="1"/>
            <p:nvPr/>
          </p:nvSpPr>
          <p:spPr>
            <a:xfrm>
              <a:off x="221079" y="-1371600"/>
              <a:ext cx="15207079" cy="3488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8499" dirty="0" smtClean="0">
                  <a:solidFill>
                    <a:srgbClr val="A20E20"/>
                  </a:solidFill>
                  <a:latin typeface="TT Hoves Bold"/>
                </a:rPr>
                <a:t>Причины начала второго этапа войны</a:t>
              </a:r>
              <a:endParaRPr lang="en-US" sz="8499" dirty="0">
                <a:solidFill>
                  <a:srgbClr val="A20E20"/>
                </a:solidFill>
                <a:latin typeface="TT Hoves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42184"/>
              <a:ext cx="15207079" cy="76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endParaRPr lang="en-US" sz="3399" u="none" dirty="0">
                <a:solidFill>
                  <a:srgbClr val="2A2E3A"/>
                </a:solidFill>
                <a:latin typeface="Helios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26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287623" y="9258300"/>
            <a:ext cx="5765006" cy="1028700"/>
            <a:chOff x="0" y="0"/>
            <a:chExt cx="1049690" cy="1873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7259300" y="114300"/>
            <a:ext cx="457240" cy="810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324259" y="-2727870"/>
            <a:ext cx="21853498" cy="5455740"/>
            <a:chOff x="0" y="0"/>
            <a:chExt cx="1012092" cy="252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2092" cy="252670"/>
            </a:xfrm>
            <a:custGeom>
              <a:avLst/>
              <a:gdLst/>
              <a:ahLst/>
              <a:cxnLst/>
              <a:rect l="l" t="t" r="r" b="b"/>
              <a:pathLst>
                <a:path w="1012092" h="252670">
                  <a:moveTo>
                    <a:pt x="203200" y="0"/>
                  </a:moveTo>
                  <a:lnTo>
                    <a:pt x="808892" y="0"/>
                  </a:lnTo>
                  <a:lnTo>
                    <a:pt x="1012092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6261398" y="-123596"/>
            <a:ext cx="15118279" cy="3185392"/>
            <a:chOff x="0" y="0"/>
            <a:chExt cx="1216146" cy="2562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6146" cy="256240"/>
            </a:xfrm>
            <a:custGeom>
              <a:avLst/>
              <a:gdLst/>
              <a:ahLst/>
              <a:cxnLst/>
              <a:rect l="l" t="t" r="r" b="b"/>
              <a:pathLst>
                <a:path w="1216146" h="256240">
                  <a:moveTo>
                    <a:pt x="203200" y="0"/>
                  </a:moveTo>
                  <a:lnTo>
                    <a:pt x="1012946" y="0"/>
                  </a:lnTo>
                  <a:lnTo>
                    <a:pt x="1216146" y="256240"/>
                  </a:lnTo>
                  <a:lnTo>
                    <a:pt x="0" y="25624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0705" y="3697225"/>
            <a:ext cx="5070039" cy="5071653"/>
            <a:chOff x="0" y="0"/>
            <a:chExt cx="1335319" cy="13357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5319" cy="1335744"/>
            </a:xfrm>
            <a:custGeom>
              <a:avLst/>
              <a:gdLst/>
              <a:ahLst/>
              <a:cxnLst/>
              <a:rect l="l" t="t" r="r" b="b"/>
              <a:pathLst>
                <a:path w="1335319" h="1335744">
                  <a:moveTo>
                    <a:pt x="0" y="0"/>
                  </a:moveTo>
                  <a:lnTo>
                    <a:pt x="1335319" y="0"/>
                  </a:lnTo>
                  <a:lnTo>
                    <a:pt x="1335319" y="1335744"/>
                  </a:lnTo>
                  <a:lnTo>
                    <a:pt x="0" y="1335744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44072" y="571500"/>
            <a:ext cx="9158418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199"/>
              </a:lnSpc>
            </a:pPr>
            <a:r>
              <a:rPr lang="ru-RU" sz="8800" dirty="0" smtClean="0">
                <a:solidFill>
                  <a:srgbClr val="FFFFFF"/>
                </a:solidFill>
                <a:latin typeface="TT Hoves Bold"/>
              </a:rPr>
              <a:t>Этапы</a:t>
            </a:r>
            <a:endParaRPr lang="en-US" sz="8800" dirty="0">
              <a:solidFill>
                <a:srgbClr val="FFFFFF"/>
              </a:solidFill>
              <a:latin typeface="TT Hoves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6608980" y="3697226"/>
            <a:ext cx="5070039" cy="5071653"/>
            <a:chOff x="0" y="0"/>
            <a:chExt cx="1335319" cy="133574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35319" cy="1335744"/>
            </a:xfrm>
            <a:custGeom>
              <a:avLst/>
              <a:gdLst/>
              <a:ahLst/>
              <a:cxnLst/>
              <a:rect l="l" t="t" r="r" b="b"/>
              <a:pathLst>
                <a:path w="1335319" h="1335744">
                  <a:moveTo>
                    <a:pt x="0" y="0"/>
                  </a:moveTo>
                  <a:lnTo>
                    <a:pt x="1335319" y="0"/>
                  </a:lnTo>
                  <a:lnTo>
                    <a:pt x="1335319" y="1335744"/>
                  </a:lnTo>
                  <a:lnTo>
                    <a:pt x="0" y="1335744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189261" y="3697226"/>
            <a:ext cx="5070039" cy="5071653"/>
            <a:chOff x="0" y="0"/>
            <a:chExt cx="1335319" cy="133574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35319" cy="1335744"/>
            </a:xfrm>
            <a:custGeom>
              <a:avLst/>
              <a:gdLst/>
              <a:ahLst/>
              <a:cxnLst/>
              <a:rect l="l" t="t" r="r" b="b"/>
              <a:pathLst>
                <a:path w="1335319" h="1335744">
                  <a:moveTo>
                    <a:pt x="0" y="0"/>
                  </a:moveTo>
                  <a:lnTo>
                    <a:pt x="1335319" y="0"/>
                  </a:lnTo>
                  <a:lnTo>
                    <a:pt x="1335319" y="1335744"/>
                  </a:lnTo>
                  <a:lnTo>
                    <a:pt x="0" y="1335744"/>
                  </a:lnTo>
                  <a:close/>
                </a:path>
              </a:pathLst>
            </a:custGeom>
            <a:solidFill>
              <a:srgbClr val="E4E4E4"/>
            </a:solidFill>
            <a:ln w="9525" cap="sq">
              <a:solidFill>
                <a:srgbClr val="2A2E3A"/>
              </a:solidFill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875881" y="4078353"/>
            <a:ext cx="1199685" cy="119968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578927" y="4132460"/>
            <a:ext cx="1199685" cy="1199685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124435" y="4193558"/>
            <a:ext cx="1199685" cy="1199685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814230" y="9258300"/>
            <a:ext cx="5765006" cy="1028700"/>
            <a:chOff x="0" y="0"/>
            <a:chExt cx="1049690" cy="18730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8" name="Прямоугольник 47"/>
          <p:cNvSpPr/>
          <p:nvPr/>
        </p:nvSpPr>
        <p:spPr>
          <a:xfrm>
            <a:off x="3156724" y="4565473"/>
            <a:ext cx="615873" cy="6370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3640"/>
              </a:lnSpc>
              <a:defRPr/>
            </a:pPr>
            <a:r>
              <a:rPr lang="ru-RU" sz="6000" dirty="0">
                <a:solidFill>
                  <a:schemeClr val="bg1"/>
                </a:solidFill>
                <a:latin typeface="Helios Bold"/>
              </a:rPr>
              <a:t>1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876693" y="4573470"/>
            <a:ext cx="61747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3640"/>
              </a:lnSpc>
              <a:defRPr/>
            </a:pPr>
            <a:r>
              <a:rPr lang="ru-RU" sz="6000" dirty="0" smtClean="0">
                <a:solidFill>
                  <a:prstClr val="white"/>
                </a:solidFill>
                <a:latin typeface="Helios Bold"/>
              </a:rPr>
              <a:t>2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4415538" y="4631310"/>
            <a:ext cx="617477" cy="6370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3640"/>
              </a:lnSpc>
              <a:defRPr/>
            </a:pPr>
            <a:r>
              <a:rPr lang="ru-RU" sz="6000" dirty="0" smtClean="0">
                <a:solidFill>
                  <a:prstClr val="white"/>
                </a:solidFill>
                <a:latin typeface="Helios Bold"/>
              </a:rPr>
              <a:t>3</a:t>
            </a:r>
            <a:endParaRPr lang="en-US" sz="6000" dirty="0">
              <a:solidFill>
                <a:prstClr val="white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444072" y="5529686"/>
            <a:ext cx="43131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61829"/>
                </a:solidFill>
                <a:latin typeface="Bahnschrift SemiBold SemiConden" panose="020B0502040204020203" pitchFamily="34" charset="0"/>
              </a:rPr>
              <a:t>Ф</a:t>
            </a:r>
            <a:r>
              <a:rPr lang="ru-RU" sz="2400" b="1" dirty="0" smtClean="0">
                <a:solidFill>
                  <a:srgbClr val="C61829"/>
                </a:solidFill>
                <a:latin typeface="Bahnschrift SemiBold SemiConden" panose="020B0502040204020203" pitchFamily="34" charset="0"/>
              </a:rPr>
              <a:t>евраль </a:t>
            </a:r>
            <a:r>
              <a:rPr lang="ru-RU" sz="2400" b="1" dirty="0">
                <a:solidFill>
                  <a:srgbClr val="C61829"/>
                </a:solidFill>
                <a:latin typeface="Bahnschrift SemiBold SemiConden" panose="020B0502040204020203" pitchFamily="34" charset="0"/>
              </a:rPr>
              <a:t>– декабрь 1946 года</a:t>
            </a:r>
            <a:r>
              <a:rPr lang="ru-RU" sz="2400" dirty="0">
                <a:solidFill>
                  <a:srgbClr val="C61829"/>
                </a:solidFill>
                <a:latin typeface="Bahnschrift SemiBold SemiConden" panose="020B0502040204020203" pitchFamily="34" charset="0"/>
              </a:rPr>
              <a:t>: </a:t>
            </a:r>
            <a:endParaRPr lang="ru-RU" sz="2400" dirty="0">
              <a:solidFill>
                <a:srgbClr val="2A2E3A"/>
              </a:solidFill>
              <a:latin typeface="Bahnschrift SemiBold SemiConden" panose="020B0502040204020203" pitchFamily="34" charset="0"/>
            </a:endParaRPr>
          </a:p>
          <a:p>
            <a:r>
              <a:rPr lang="ru-RU" sz="2400" dirty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Т</a:t>
            </a:r>
            <a:r>
              <a:rPr lang="ru-RU" sz="2400" dirty="0" smtClean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актическое </a:t>
            </a:r>
            <a:r>
              <a:rPr lang="ru-RU" sz="2400" dirty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преимущество на стороне Гоминьдана, активное противостояние сил Коммунистической партии Китая; </a:t>
            </a:r>
            <a:endParaRPr lang="ru-RU" sz="24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6640517" y="5620622"/>
            <a:ext cx="50898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C61829"/>
                </a:solidFill>
                <a:latin typeface="Bahnschrift SemiBold SemiConden" panose="020B0502040204020203" pitchFamily="34" charset="0"/>
              </a:rPr>
              <a:t>1947 год: </a:t>
            </a:r>
          </a:p>
          <a:p>
            <a:pPr lvl="0"/>
            <a:r>
              <a:rPr lang="ru-RU" sz="2400" dirty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С</a:t>
            </a:r>
            <a:r>
              <a:rPr lang="ru-RU" sz="2400" dirty="0" smtClean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начала </a:t>
            </a:r>
            <a:r>
              <a:rPr lang="ru-RU" sz="2400" dirty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перевес был на стороне армии Чан Кайши, но коммунистическая Национально-освободительная армия Китая постоянно росла численно, становилась более организованной и начинала отвоевывать территории;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12272711" y="5430890"/>
            <a:ext cx="52050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C61829"/>
                </a:solidFill>
                <a:latin typeface="Bahnschrift SemiBold SemiConden" panose="020B0502040204020203" pitchFamily="34" charset="0"/>
              </a:rPr>
              <a:t>1948-январь 1949 </a:t>
            </a:r>
            <a:r>
              <a:rPr lang="ru-RU" sz="2400" dirty="0" err="1" smtClean="0">
                <a:solidFill>
                  <a:srgbClr val="C61829"/>
                </a:solidFill>
                <a:latin typeface="Bahnschrift SemiBold SemiConden" panose="020B0502040204020203" pitchFamily="34" charset="0"/>
              </a:rPr>
              <a:t>гг</a:t>
            </a:r>
            <a:r>
              <a:rPr lang="ru-RU" sz="2400" dirty="0" smtClean="0">
                <a:solidFill>
                  <a:srgbClr val="C61829"/>
                </a:solidFill>
                <a:latin typeface="Bahnschrift SemiBold SemiConden" panose="020B0502040204020203" pitchFamily="34" charset="0"/>
              </a:rPr>
              <a:t>: </a:t>
            </a:r>
            <a:endParaRPr lang="ru-RU" sz="2400" dirty="0">
              <a:solidFill>
                <a:srgbClr val="C61829"/>
              </a:solidFill>
              <a:latin typeface="Bahnschrift SemiBold SemiConden" panose="020B0502040204020203" pitchFamily="34" charset="0"/>
            </a:endParaRPr>
          </a:p>
          <a:p>
            <a:pPr lvl="0"/>
            <a:r>
              <a:rPr lang="ru-RU" sz="2400" dirty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В</a:t>
            </a:r>
            <a:r>
              <a:rPr lang="ru-RU" sz="2400" dirty="0" smtClean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ласть </a:t>
            </a:r>
            <a:r>
              <a:rPr lang="ru-RU" sz="2400" dirty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в Китае постепенно концентрировалась в руках Мао Цзэдуна, количество недовольных правительством Чан Кайши </a:t>
            </a:r>
            <a:r>
              <a:rPr lang="ru-RU" sz="2400" dirty="0" smtClean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увеличивалось. Военные </a:t>
            </a:r>
            <a:r>
              <a:rPr lang="ru-RU" sz="2400" dirty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действия закончились установлением Китайской Народной республики под </a:t>
            </a:r>
            <a:r>
              <a:rPr lang="ru-RU" sz="2400" dirty="0" smtClean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управлением Компартии.</a:t>
            </a:r>
            <a:endParaRPr lang="ru-RU" sz="2400" dirty="0">
              <a:solidFill>
                <a:srgbClr val="2A2E3A"/>
              </a:solidFill>
              <a:latin typeface="Bahnschrift SemiBold SemiConden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3814230" y="9258300"/>
            <a:ext cx="5765006" cy="1028700"/>
            <a:chOff x="0" y="0"/>
            <a:chExt cx="1049690" cy="1873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00188" y="114300"/>
            <a:ext cx="12248707" cy="2695216"/>
            <a:chOff x="-838016" y="-918079"/>
            <a:chExt cx="16331609" cy="3593622"/>
          </a:xfrm>
        </p:grpSpPr>
        <p:sp>
          <p:nvSpPr>
            <p:cNvPr id="11" name="TextBox 11"/>
            <p:cNvSpPr txBox="1"/>
            <p:nvPr/>
          </p:nvSpPr>
          <p:spPr>
            <a:xfrm>
              <a:off x="-838016" y="-918079"/>
              <a:ext cx="15493593" cy="17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199"/>
                </a:lnSpc>
              </a:pPr>
              <a:r>
                <a:rPr lang="ru-RU" sz="8499" dirty="0" smtClean="0">
                  <a:solidFill>
                    <a:srgbClr val="A20E20"/>
                  </a:solidFill>
                  <a:latin typeface="TT Hoves Bold"/>
                </a:rPr>
                <a:t>Основные события</a:t>
              </a:r>
              <a:endParaRPr lang="en-US" sz="8499" dirty="0">
                <a:solidFill>
                  <a:srgbClr val="A20E20"/>
                </a:solidFill>
                <a:latin typeface="TT Hoves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14389"/>
              <a:ext cx="15493593" cy="76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59"/>
                </a:lnSpc>
              </a:pPr>
              <a:endParaRPr lang="en-US" sz="3399" u="none" dirty="0">
                <a:solidFill>
                  <a:srgbClr val="2A2E3A"/>
                </a:solidFill>
                <a:latin typeface="Helios"/>
              </a:endParaRPr>
            </a:p>
          </p:txBody>
        </p:sp>
      </p:grpSp>
      <p:graphicFrame>
        <p:nvGraphicFramePr>
          <p:cNvPr id="1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338484"/>
              </p:ext>
            </p:extLst>
          </p:nvPr>
        </p:nvGraphicFramePr>
        <p:xfrm>
          <a:off x="413251" y="1552437"/>
          <a:ext cx="13749727" cy="8398562"/>
        </p:xfrm>
        <a:graphic>
          <a:graphicData uri="http://schemas.openxmlformats.org/drawingml/2006/table">
            <a:tbl>
              <a:tblPr/>
              <a:tblGrid>
                <a:gridCol w="1487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2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0927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 smtClean="0">
                          <a:solidFill>
                            <a:srgbClr val="A20E20"/>
                          </a:solidFill>
                          <a:latin typeface="Helios Bold"/>
                        </a:rPr>
                        <a:t>1</a:t>
                      </a:r>
                      <a:r>
                        <a:rPr lang="ru-RU" sz="2399" dirty="0" smtClean="0">
                          <a:solidFill>
                            <a:srgbClr val="A20E20"/>
                          </a:solidFill>
                          <a:latin typeface="Helios Bold"/>
                        </a:rPr>
                        <a:t>927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В 1912-1928 годах После падения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Бэйянского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правительства и объединения Китая Гоминьдан, опасаясь, что КПК предпримет попытку захватить власть, разорвал с ней отношения и начал антикоммунистические чистки. В результате уже в этом же году по всей стране начали вспыхивать организованные коммунистами восстания.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522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ru-RU" sz="2399" dirty="0" smtClean="0">
                          <a:solidFill>
                            <a:srgbClr val="A20E20"/>
                          </a:solidFill>
                          <a:latin typeface="Helios Bold"/>
                        </a:rPr>
                        <a:t>1931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Добившиеся неплохих военных успехов коммунисты уже часть страны. Они даже создали собственное Временное Советское правительство.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1004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ru-RU" sz="2399" dirty="0" smtClean="0">
                          <a:solidFill>
                            <a:srgbClr val="A20E20"/>
                          </a:solidFill>
                          <a:latin typeface="Helios Bold"/>
                        </a:rPr>
                        <a:t>1934-1936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Великий поход китайских коммунистов начался, чтобы вырваться из окружения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гоминьдановских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войск и укрепиться на новом месте. Тогда же, в 1936 году, генералы-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гоминьдановцы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вынудили упрямого Чан Кайши, лидера партии, пойти на перемирие с коммунистами, чтобы объединиться ради борьбы с Японией. Соответственно, в 1936 году первый этап гражданской войны в Китае закончился.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0848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ru-RU" sz="2399" dirty="0" smtClean="0">
                          <a:solidFill>
                            <a:srgbClr val="A20E20"/>
                          </a:solidFill>
                          <a:latin typeface="Helios Bold"/>
                        </a:rPr>
                        <a:t>1946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Чан Кайши предпринял попытку покончить с двоевластием и захватить всю власть в свои руки, что привело к возобновлению вооружённого противостояния и началу второго этапа войны.</a:t>
                      </a:r>
                      <a:endParaRPr kumimoji="0" lang="en-US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7748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ru-RU" sz="2399" dirty="0" smtClean="0">
                          <a:solidFill>
                            <a:srgbClr val="A20E20"/>
                          </a:solidFill>
                          <a:latin typeface="Helios Bold"/>
                        </a:rPr>
                        <a:t>Осень-зима</a:t>
                      </a:r>
                    </a:p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ru-RU" sz="2399" dirty="0" smtClean="0">
                          <a:solidFill>
                            <a:srgbClr val="A20E20"/>
                          </a:solidFill>
                          <a:latin typeface="Helios Bold"/>
                        </a:rPr>
                        <a:t>1948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Наступил коренной перелом в событиях гражданской войны, когда в ходе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Ляошеньского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и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Хуайхайского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сражений Гоминьдан потерял около 1 млн человек, что резко сместило баланс сил в пользу коммунистов.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8740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ru-RU" sz="2399" dirty="0" smtClean="0">
                          <a:solidFill>
                            <a:srgbClr val="A20E20"/>
                          </a:solidFill>
                          <a:latin typeface="Helios Bold"/>
                        </a:rPr>
                        <a:t>1949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7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Гоминьдан пал, власти эвакуировались на Тайвань, и возникло современное нам государство – КНР, Китайская Народная Республика. На этом события гражданской войны в Китае завершились, хотя они плавно перетекли в захват новых территорий, таких, как Тибет и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Хайнань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A2E3A"/>
                          </a:solidFill>
                          <a:effectLst/>
                          <a:uLnTx/>
                          <a:uFillTx/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.</a:t>
                      </a:r>
                      <a:endParaRPr kumimoji="0" lang="en-US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A2E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2094" y="190500"/>
            <a:ext cx="457240" cy="810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814843" y="-568811"/>
            <a:ext cx="28492899" cy="25862294"/>
            <a:chOff x="-27780" y="-38100"/>
            <a:chExt cx="713580" cy="647700"/>
          </a:xfrm>
        </p:grpSpPr>
        <p:sp>
          <p:nvSpPr>
            <p:cNvPr id="3" name="Freeform 3"/>
            <p:cNvSpPr/>
            <p:nvPr/>
          </p:nvSpPr>
          <p:spPr>
            <a:xfrm>
              <a:off x="-27780" y="-10377"/>
              <a:ext cx="559150" cy="252670"/>
            </a:xfrm>
            <a:custGeom>
              <a:avLst/>
              <a:gdLst/>
              <a:ahLst/>
              <a:cxnLst/>
              <a:rect l="l" t="t" r="r" b="b"/>
              <a:pathLst>
                <a:path w="452149" h="252670">
                  <a:moveTo>
                    <a:pt x="203200" y="0"/>
                  </a:moveTo>
                  <a:lnTo>
                    <a:pt x="248949" y="0"/>
                  </a:lnTo>
                  <a:lnTo>
                    <a:pt x="452149" y="252670"/>
                  </a:lnTo>
                  <a:lnTo>
                    <a:pt x="0" y="25267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4157561" y="-7599513"/>
            <a:ext cx="14753038" cy="11655844"/>
            <a:chOff x="0" y="-38100"/>
            <a:chExt cx="819809" cy="647700"/>
          </a:xfrm>
        </p:grpSpPr>
        <p:sp>
          <p:nvSpPr>
            <p:cNvPr id="6" name="Freeform 6"/>
            <p:cNvSpPr/>
            <p:nvPr/>
          </p:nvSpPr>
          <p:spPr>
            <a:xfrm>
              <a:off x="0" y="21005"/>
              <a:ext cx="819809" cy="166300"/>
            </a:xfrm>
            <a:custGeom>
              <a:avLst/>
              <a:gdLst/>
              <a:ahLst/>
              <a:cxnLst/>
              <a:rect l="l" t="t" r="r" b="b"/>
              <a:pathLst>
                <a:path w="819809" h="187305">
                  <a:moveTo>
                    <a:pt x="203200" y="0"/>
                  </a:moveTo>
                  <a:lnTo>
                    <a:pt x="616609" y="0"/>
                  </a:lnTo>
                  <a:lnTo>
                    <a:pt x="819809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74040" y="723900"/>
            <a:ext cx="6250719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9"/>
              </a:lnSpc>
            </a:pPr>
            <a:r>
              <a:rPr lang="ru-RU" sz="8499" dirty="0" smtClean="0">
                <a:solidFill>
                  <a:srgbClr val="FFFFFF"/>
                </a:solidFill>
                <a:latin typeface="TT Hoves Bold"/>
              </a:rPr>
              <a:t>Итоги</a:t>
            </a:r>
            <a:endParaRPr lang="en-US" sz="8499" dirty="0">
              <a:solidFill>
                <a:srgbClr val="FFFFFF"/>
              </a:solidFill>
              <a:latin typeface="TT Hoves Bold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13433955" y="9279835"/>
            <a:ext cx="5765006" cy="1028700"/>
            <a:chOff x="0" y="0"/>
            <a:chExt cx="1049690" cy="18730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212006" y="3035765"/>
            <a:ext cx="732257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solidFill>
                  <a:srgbClr val="A20E20"/>
                </a:solidFill>
                <a:latin typeface="Helios Bold"/>
              </a:rPr>
              <a:t>Победа коммунистов. </a:t>
            </a:r>
            <a:r>
              <a:rPr lang="ru-RU" dirty="0" smtClean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Прежнее правительство, Гоминьдан, было изгнано, и к власти в КНР пришла коммунистическая партия. 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endParaRPr lang="ru-RU" dirty="0" smtClean="0">
              <a:solidFill>
                <a:srgbClr val="2A2E3A"/>
              </a:solidFill>
              <a:latin typeface="Bahnschrift SemiBold SemiConden" panose="020B0502040204020203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solidFill>
                  <a:srgbClr val="A20E20"/>
                </a:solidFill>
                <a:latin typeface="Helios Bold"/>
              </a:rPr>
              <a:t>Европейцы и американцы окончательно утратили своё влияние на Китай. </a:t>
            </a:r>
            <a:r>
              <a:rPr lang="ru-RU" dirty="0" smtClean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До этого он на протяжении нескольких веков находился на положении полуколонии, но в итоге гражданской войны в Китае последние иностранные войска были выведены с территории КНР.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endParaRPr lang="ru-RU" dirty="0" smtClean="0">
              <a:solidFill>
                <a:srgbClr val="2A2E3A"/>
              </a:solidFill>
              <a:latin typeface="Bahnschrift SemiBold SemiConden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A20E20"/>
                </a:solidFill>
                <a:latin typeface="Helios Bold"/>
              </a:rPr>
              <a:t>Оккупация Тибета и включение его в состав КНР. </a:t>
            </a:r>
            <a:r>
              <a:rPr lang="ru-RU" dirty="0" smtClean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Китайское вторжение в Тибет началось в 1950, сразу после конца войны, а в 1951 ему был придан вид легитимности, когда было подписано “Соглашение по мирному освобождению Тибета”.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>
              <a:solidFill>
                <a:srgbClr val="2A2E3A"/>
              </a:solidFill>
              <a:latin typeface="Bahnschrift SemiBold SemiConden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A20E20"/>
                </a:solidFill>
                <a:latin typeface="Helios Bold"/>
              </a:rPr>
              <a:t>Огромные потери. </a:t>
            </a:r>
            <a:r>
              <a:rPr lang="ru-RU" dirty="0" smtClean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Всего в боевых действиях принимало участие около 9-10 млн человек с обеих сторон, но точных цифр нет, как и точных цифр потерь. Большинство исследователей утверждают, что по итогам Гражданской войны в Китае за оба её этапа погибло от 9,5 до 13 млн человек, и это только прямые потери.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>
              <a:solidFill>
                <a:srgbClr val="2A2E3A"/>
              </a:solidFill>
              <a:latin typeface="Bahnschrift SemiBold SemiConden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A20E20"/>
                </a:solidFill>
                <a:latin typeface="Helios Bold"/>
              </a:rPr>
              <a:t>Китайская Республика (Тайвань) начала терять международное признание. </a:t>
            </a:r>
            <a:r>
              <a:rPr lang="ru-RU" dirty="0" smtClean="0">
                <a:solidFill>
                  <a:srgbClr val="2A2E3A"/>
                </a:solidFill>
                <a:latin typeface="Bahnschrift SemiBold SemiConden" panose="020B0502040204020203" pitchFamily="34" charset="0"/>
              </a:rPr>
              <a:t>Ограниченная Тайванем, она утратила влияние, и в начале 70-х годах её место в ООН было отобрано. Единственным признанным Китаем стала КНР, то есть современный там коммунистический Китай, а большая часть стран – членов ООН отозвала своё признание Китайской Республики (Тайваня), которую в наши дни признаёт легитимной всего полтора десятка государств. </a:t>
            </a:r>
            <a:endParaRPr lang="ru-RU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608" y="241215"/>
            <a:ext cx="7858542" cy="7561327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070" y="5088458"/>
            <a:ext cx="9767702" cy="52115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4" y="5067301"/>
            <a:ext cx="9058903" cy="51270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5612" y="21157"/>
            <a:ext cx="8784085" cy="53387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95" y="1"/>
            <a:ext cx="9495207" cy="50673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0" y="21157"/>
            <a:ext cx="18259697" cy="10265843"/>
          </a:xfrm>
          <a:prstGeom prst="rect">
            <a:avLst/>
          </a:prstGeom>
          <a:solidFill>
            <a:schemeClr val="bg2">
              <a:alpha val="4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464448" y="2021686"/>
            <a:ext cx="11330800" cy="6000326"/>
            <a:chOff x="-489466" y="111125"/>
            <a:chExt cx="1298489" cy="1114002"/>
          </a:xfrm>
        </p:grpSpPr>
        <p:sp>
          <p:nvSpPr>
            <p:cNvPr id="9" name="TextBox 9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40519" tIns="40519" rIns="40519" bIns="40519" rtlCol="0" anchor="ctr"/>
            <a:lstStyle/>
            <a:p>
              <a:pPr algn="ctr">
                <a:lnSpc>
                  <a:spcPts val="1674"/>
                </a:lnSpc>
              </a:pPr>
              <a:endParaRPr/>
            </a:p>
          </p:txBody>
        </p:sp>
        <p:sp>
          <p:nvSpPr>
            <p:cNvPr id="8" name="Freeform 8"/>
            <p:cNvSpPr/>
            <p:nvPr/>
          </p:nvSpPr>
          <p:spPr>
            <a:xfrm>
              <a:off x="-489466" y="203342"/>
              <a:ext cx="1298489" cy="1021785"/>
            </a:xfrm>
            <a:custGeom>
              <a:avLst/>
              <a:gdLst/>
              <a:ahLst/>
              <a:cxnLst/>
              <a:rect l="l" t="t" r="r" b="b"/>
              <a:pathLst>
                <a:path w="1298489" h="1021785">
                  <a:moveTo>
                    <a:pt x="649245" y="0"/>
                  </a:moveTo>
                  <a:lnTo>
                    <a:pt x="1298489" y="203200"/>
                  </a:lnTo>
                  <a:lnTo>
                    <a:pt x="1298489" y="818585"/>
                  </a:lnTo>
                  <a:lnTo>
                    <a:pt x="649245" y="1021785"/>
                  </a:lnTo>
                  <a:lnTo>
                    <a:pt x="0" y="818585"/>
                  </a:lnTo>
                  <a:lnTo>
                    <a:pt x="0" y="203200"/>
                  </a:lnTo>
                  <a:lnTo>
                    <a:pt x="649245" y="0"/>
                  </a:lnTo>
                  <a:close/>
                </a:path>
              </a:pathLst>
            </a:custGeom>
            <a:solidFill>
              <a:srgbClr val="A20E2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058646" y="5043197"/>
            <a:ext cx="1214240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ru-RU" sz="9600" u="none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en-US" sz="9600" u="none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1037</Words>
  <Application>Microsoft Office PowerPoint</Application>
  <PresentationFormat>Произвольный</PresentationFormat>
  <Paragraphs>62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Arial</vt:lpstr>
      <vt:lpstr>Bahnschrift SemiBold SemiConden</vt:lpstr>
      <vt:lpstr>Helios Bold</vt:lpstr>
      <vt:lpstr>Wide Latin</vt:lpstr>
      <vt:lpstr>Calibri</vt:lpstr>
      <vt:lpstr>Times New Roman</vt:lpstr>
      <vt:lpstr>TT Hoves Bold</vt:lpstr>
      <vt:lpstr>Helios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Blank Company Profile Business Presentation in Red Maroon White Geometric Style</dc:title>
  <dc:creator>user</dc:creator>
  <cp:lastModifiedBy>RePack by Diakov</cp:lastModifiedBy>
  <cp:revision>30</cp:revision>
  <dcterms:created xsi:type="dcterms:W3CDTF">2006-08-16T00:00:00Z</dcterms:created>
  <dcterms:modified xsi:type="dcterms:W3CDTF">2023-09-12T20:23:07Z</dcterms:modified>
  <dc:identifier>DAFuQakwuEU</dc:identifier>
</cp:coreProperties>
</file>