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0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5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8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9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3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1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" descr="Эстетикойе жидкостные акварель и чернила">
            <a:extLst>
              <a:ext uri="{FF2B5EF4-FFF2-40B4-BE49-F238E27FC236}">
                <a16:creationId xmlns:a16="http://schemas.microsoft.com/office/drawing/2014/main" id="{41F4DC33-4CB9-D55D-77F0-86CBA5585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865" r="-1" b="666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4304-9C4E-9313-8442-C92EC5764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1841" y="726641"/>
            <a:ext cx="5998193" cy="318742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Развитие мореплавания и кораблестроения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C75F4-A730-2937-F445-26BFB3E4F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4025" y="4069781"/>
            <a:ext cx="5993576" cy="2043305"/>
          </a:xfrm>
        </p:spPr>
        <p:txBody>
          <a:bodyPr>
            <a:normAutofit/>
          </a:bodyPr>
          <a:lstStyle/>
          <a:p>
            <a:pPr algn="r" rtl="0"/>
            <a:r>
              <a:rPr lang="ru-RU" dirty="0">
                <a:solidFill>
                  <a:schemeClr val="bg1"/>
                </a:solidFill>
              </a:rPr>
              <a:t>Фролов Александр, 6Б</a:t>
            </a:r>
          </a:p>
          <a:p>
            <a:pPr algn="r" rtl="0"/>
            <a:r>
              <a:rPr lang="ru-RU" dirty="0">
                <a:solidFill>
                  <a:schemeClr val="bg1"/>
                </a:solidFill>
              </a:rPr>
              <a:t>МАОУ Гимназия №4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72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A9203-2D35-56C9-DE0C-4E78638D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4" name="Содержимое 5" descr="gamo-map.jpg">
            <a:extLst>
              <a:ext uri="{FF2B5EF4-FFF2-40B4-BE49-F238E27FC236}">
                <a16:creationId xmlns:a16="http://schemas.microsoft.com/office/drawing/2014/main" id="{9B639910-EA31-7BD3-6894-0E4E9215E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4762"/>
          <a:stretch>
            <a:fillRect/>
          </a:stretch>
        </p:blipFill>
        <p:spPr>
          <a:xfrm>
            <a:off x="2815141" y="1690688"/>
            <a:ext cx="6766989" cy="453088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8553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1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2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3" name="Freeform: Shape 16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7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8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9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0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1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2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0" name="Freeform: Shape 25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1" name="Freeform: Shape 28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29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30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31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32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34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27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Объект 4">
            <a:extLst>
              <a:ext uri="{FF2B5EF4-FFF2-40B4-BE49-F238E27FC236}">
                <a16:creationId xmlns:a16="http://schemas.microsoft.com/office/drawing/2014/main" id="{51ED8519-A9D9-F747-192F-9F98AA6B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65" y="2506662"/>
            <a:ext cx="5396692" cy="284910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15 веке люди «увеличили» обитаемый мир. Появление быстрых и надежных судов позволило им совершать далекие, многомесячные плавания.</a:t>
            </a:r>
          </a:p>
          <a:p>
            <a:r>
              <a:rPr lang="ru-RU" altLang="ru-RU" dirty="0"/>
              <a:t>Дальние плавания и новые приборы позволили людям создать довольно точные карты, на которых довольно точно были обозначены Европа, Африка и большая часть Азии.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83D521-BD95-8DD2-5C9D-950E07DE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61" y="1780007"/>
            <a:ext cx="5191226" cy="40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6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1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2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3" name="Freeform: Shape 16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7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8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9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0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1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2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2CD44-48D0-1161-6540-A18D63ED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ru-RU" sz="2800" dirty="0"/>
              <a:t>Появляются новые конструкции кораблей</a:t>
            </a:r>
            <a:br>
              <a:rPr lang="ru-RU" sz="2800" dirty="0"/>
            </a:br>
            <a:r>
              <a:rPr lang="ru-RU" sz="2800" dirty="0"/>
              <a:t> – каравеллы и галеоны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2A6B3E-4959-65D9-0A2E-0FA4C67D6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/>
          </a:bodyPr>
          <a:lstStyle/>
          <a:p>
            <a:r>
              <a:rPr lang="ru-RU" sz="2000" dirty="0"/>
              <a:t>Длина судна 30м, ширина 8м. </a:t>
            </a:r>
          </a:p>
          <a:p>
            <a:r>
              <a:rPr lang="ru-RU" sz="2000" dirty="0"/>
              <a:t>Имело 3 мачты </a:t>
            </a:r>
          </a:p>
          <a:p>
            <a:r>
              <a:rPr lang="ru-RU" sz="2000" dirty="0"/>
              <a:t>С прямыми и косыми парусами. Двигалось в нужном направлении при попутном, боковом и встречном ветре.</a:t>
            </a:r>
          </a:p>
          <a:p>
            <a:endParaRPr lang="en-US" sz="2000" dirty="0"/>
          </a:p>
        </p:txBody>
      </p:sp>
      <p:pic>
        <p:nvPicPr>
          <p:cNvPr id="4" name="Picture 5" descr="Большая португальская каравелла">
            <a:extLst>
              <a:ext uri="{FF2B5EF4-FFF2-40B4-BE49-F238E27FC236}">
                <a16:creationId xmlns:a16="http://schemas.microsoft.com/office/drawing/2014/main" id="{610AB8E5-52B6-C4FB-C226-3DB2F935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02903" y="679881"/>
            <a:ext cx="6387190" cy="5492983"/>
          </a:xfrm>
          <a:prstGeom prst="rect">
            <a:avLst/>
          </a:prstGeom>
          <a:noFill/>
        </p:spPr>
      </p:pic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0" name="Freeform: Shape 25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1" name="Freeform: Shape 28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29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30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31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32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34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27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390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FECC-80D5-EB73-6BD6-B006B0A6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Каравелла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67F52-F52E-0714-954F-7C5A61156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9672" cy="4351338"/>
          </a:xfrm>
        </p:spPr>
        <p:txBody>
          <a:bodyPr>
            <a:noAutofit/>
          </a:bodyPr>
          <a:lstStyle/>
          <a:p>
            <a:r>
              <a:rPr lang="ru-RU" sz="2000" dirty="0"/>
              <a:t>Хорошее управление достигалось тем, что наряду с квадратным парусом, обеспечивавшим высокую скорость, каравелла оснащалась и косыми (латинскими) парусами, дававшими возможность маневрирования и плавания при встречном ветре. </a:t>
            </a:r>
          </a:p>
          <a:p>
            <a:r>
              <a:rPr lang="ru-RU" sz="2000" dirty="0"/>
              <a:t>Такое судно имело достаточные помещения для экипажа (несколько десятков человек) и хранения запасов пресной воды и пищи</a:t>
            </a:r>
          </a:p>
          <a:p>
            <a:endParaRPr lang="ru-RU" sz="2000" dirty="0"/>
          </a:p>
        </p:txBody>
      </p:sp>
      <p:pic>
        <p:nvPicPr>
          <p:cNvPr id="4" name="Picture 2" descr="https://s009.radikal.ru/i307/1106/34/4d4668f4943e.jpg">
            <a:extLst>
              <a:ext uri="{FF2B5EF4-FFF2-40B4-BE49-F238E27FC236}">
                <a16:creationId xmlns:a16="http://schemas.microsoft.com/office/drawing/2014/main" id="{2A1E9B6E-22C8-B73E-BBCD-4DF3959CD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6650" b="10227"/>
          <a:stretch>
            <a:fillRect/>
          </a:stretch>
        </p:blipFill>
        <p:spPr bwMode="auto">
          <a:xfrm>
            <a:off x="6893371" y="1835052"/>
            <a:ext cx="4896544" cy="3897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38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E28E0-C3C2-F812-3743-56303987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Галеоны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AA43F-96C6-C039-7E16-69D3931B9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5087" cy="4351338"/>
          </a:xfrm>
        </p:spPr>
        <p:txBody>
          <a:bodyPr>
            <a:normAutofit/>
          </a:bodyPr>
          <a:lstStyle/>
          <a:p>
            <a:r>
              <a:rPr lang="ru-RU" sz="2000" dirty="0"/>
              <a:t>Большое многопалубное парусное судно XVI—XVIII веков с достаточно сильным артиллерийским вооружением, использовавшееся как военное и торговое. Основным толчком к его созданию было возникновение постоянных перевозок между Европой и американскими колониями. Наибольшую известность галеоны получили в качестве судов XVI—XVII веков, перевозящих испанские сокровища.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1CF1CC-DBD5-B0F7-A06D-875F9BF46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r="8866"/>
          <a:stretch/>
        </p:blipFill>
        <p:spPr bwMode="auto">
          <a:xfrm>
            <a:off x="7031766" y="1825624"/>
            <a:ext cx="4566186" cy="40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2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E28E0-C3C2-F812-3743-56303987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Приборы мореплавателей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AA43F-96C6-C039-7E16-69D3931B9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5087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Компас -устройство, облегчающее ориентирование на местности путём указания на магнитные полюса Земли и стороны света,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2" descr="https://ic.pics.livejournal.com/genrixll/38404508/211109/211109_original.jpg">
            <a:extLst>
              <a:ext uri="{FF2B5EF4-FFF2-40B4-BE49-F238E27FC236}">
                <a16:creationId xmlns:a16="http://schemas.microsoft.com/office/drawing/2014/main" id="{FC661654-8283-1B7D-E466-3C6A3D45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1853" y="1253331"/>
            <a:ext cx="5765065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40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E28E0-C3C2-F812-3743-56303987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Приборы мореплавателей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AA43F-96C6-C039-7E16-69D3931B9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5087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Астролябия – прибор, определяющий местонахождения корабля и измерения горизонтальных углов и определения широт и долгот небесных тел. Основан на принципе стереографической проекции</a:t>
            </a:r>
          </a:p>
        </p:txBody>
      </p:sp>
      <p:pic>
        <p:nvPicPr>
          <p:cNvPr id="5" name="Picture 6" descr="https://www.millionpodarkov.ru/incoming_img/ac-studio.ru/8043292.jpg">
            <a:extLst>
              <a:ext uri="{FF2B5EF4-FFF2-40B4-BE49-F238E27FC236}">
                <a16:creationId xmlns:a16="http://schemas.microsoft.com/office/drawing/2014/main" id="{790A2AFC-F346-D892-FE41-EF6B7F642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1718" y="1027906"/>
            <a:ext cx="5257961" cy="5257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77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0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2" name="Freeform: Shape 14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3" name="Freeform: Shape 15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6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7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8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9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20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1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E28E0-C3C2-F812-3743-56303987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ru-RU"/>
              <a:t>Приборы мореплавателей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AA43F-96C6-C039-7E16-69D3931B9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/>
              <a:t>Секстант (секстан) — это инструмент, используемый для измерения высоты светила над горизонтом с целью определения географических координат той местности, в которой производится измерение. </a:t>
            </a:r>
          </a:p>
          <a:p>
            <a:endParaRPr lang="ru-RU" sz="2000" dirty="0"/>
          </a:p>
        </p:txBody>
      </p:sp>
      <p:pic>
        <p:nvPicPr>
          <p:cNvPr id="5" name="Picture 2" descr="C:\Documents and Settings\ЮЛИЯ\Мои документы\Мои рисунки\220px-Sextant.jpg">
            <a:extLst>
              <a:ext uri="{FF2B5EF4-FFF2-40B4-BE49-F238E27FC236}">
                <a16:creationId xmlns:a16="http://schemas.microsoft.com/office/drawing/2014/main" id="{42699842-F09F-5247-AA67-26B5D1FBB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8072" b="16585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</p:spPr>
      </p:pic>
      <p:grpSp>
        <p:nvGrpSpPr>
          <p:cNvPr id="70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1" name="Freeform: Shape 24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2" name="Freeform: Shape 27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28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29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30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31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32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33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9" name="Freeform: Shape 26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229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4" name="Rectangle 307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05" name="Rectangle 308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106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107" name="Freeform: Shape 3083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108" name="Freeform: Shape 3084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9" name="Freeform: Shape 3085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0" name="Freeform: Shape 3086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1" name="Freeform: Shape 3087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2" name="Freeform: Shape 3088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3" name="Freeform: Shape 3089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4" name="Freeform: Shape 3090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E28E0-C3C2-F812-3743-56303987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ru-RU" dirty="0"/>
              <a:t>Картография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AA43F-96C6-C039-7E16-69D3931B9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pPr marL="263525" indent="-263525">
              <a:lnSpc>
                <a:spcPct val="100000"/>
              </a:lnSpc>
            </a:pPr>
            <a:r>
              <a:rPr lang="ru-RU" sz="1500" dirty="0"/>
              <a:t>Картографы стали изготавливать карты с более точно нанесёнными на них очертаниями Европы, Азии и Северной Африки.</a:t>
            </a:r>
          </a:p>
          <a:p>
            <a:pPr marL="263525" indent="-263525">
              <a:lnSpc>
                <a:spcPct val="100000"/>
              </a:lnSpc>
            </a:pPr>
            <a:r>
              <a:rPr lang="ru-RU" sz="1500" dirty="0"/>
              <a:t> На карты наносились широты. </a:t>
            </a:r>
          </a:p>
          <a:p>
            <a:pPr marL="263525" indent="-263525">
              <a:lnSpc>
                <a:spcPct val="100000"/>
              </a:lnSpc>
            </a:pPr>
            <a:r>
              <a:rPr lang="ru-RU" sz="1500" dirty="0"/>
              <a:t>Особенно большой вклад в развитие картографии внесли португальцы, создававшие навигационные карты, на которых обозначались очертания берегов, местонахождения портов (отсюда и название навигационных карт — </a:t>
            </a:r>
            <a:r>
              <a:rPr lang="ru-RU" sz="1500" dirty="0" err="1"/>
              <a:t>портолан</a:t>
            </a:r>
            <a:r>
              <a:rPr lang="ru-RU" sz="1500" dirty="0"/>
              <a:t>), встречающиеся на пути препятствия. </a:t>
            </a:r>
          </a:p>
          <a:p>
            <a:pPr marL="263525" indent="-263525">
              <a:lnSpc>
                <a:spcPct val="100000"/>
              </a:lnSpc>
            </a:pPr>
            <a:r>
              <a:rPr lang="ru-RU" sz="1500" dirty="0"/>
              <a:t>В картах делается попытка определить расстояние и дать другую информацию, например глубину моря.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5E0CC3-6233-26DA-1A53-6636E3137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11143"/>
          <a:stretch/>
        </p:blipFill>
        <p:spPr bwMode="auto">
          <a:xfrm>
            <a:off x="6932243" y="877151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15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116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17" name="Freeform: Shape 3096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8" name="Freeform: Shape 3097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9" name="Freeform: Shape 3098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0" name="Freeform: Shape 3099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1" name="Freeform: Shape 3100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2" name="Freeform: Shape 3101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3" name="Freeform: Shape 3102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23" name="Freeform: Shape 3095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897602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RegularSeedRightStep">
      <a:dk1>
        <a:srgbClr val="000000"/>
      </a:dk1>
      <a:lt1>
        <a:srgbClr val="FFFFFF"/>
      </a:lt1>
      <a:dk2>
        <a:srgbClr val="2E1B30"/>
      </a:dk2>
      <a:lt2>
        <a:srgbClr val="F3F0F0"/>
      </a:lt2>
      <a:accent1>
        <a:srgbClr val="45AFAD"/>
      </a:accent1>
      <a:accent2>
        <a:srgbClr val="3B82B1"/>
      </a:accent2>
      <a:accent3>
        <a:srgbClr val="4D63C3"/>
      </a:accent3>
      <a:accent4>
        <a:srgbClr val="593EB3"/>
      </a:accent4>
      <a:accent5>
        <a:srgbClr val="994DC3"/>
      </a:accent5>
      <a:accent6>
        <a:srgbClr val="B13BAA"/>
      </a:accent6>
      <a:hlink>
        <a:srgbClr val="BF3F42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360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AvenirNext LT Pro Medium</vt:lpstr>
      <vt:lpstr>Rockwell</vt:lpstr>
      <vt:lpstr>Segoe UI</vt:lpstr>
      <vt:lpstr>ExploreVTI</vt:lpstr>
      <vt:lpstr>Развитие мореплавания и кораблестроения </vt:lpstr>
      <vt:lpstr>Презентация PowerPoint</vt:lpstr>
      <vt:lpstr>Появляются новые конструкции кораблей  – каравеллы и галеоны </vt:lpstr>
      <vt:lpstr>Каравелла</vt:lpstr>
      <vt:lpstr>Галеоны</vt:lpstr>
      <vt:lpstr>Приборы мореплавателей</vt:lpstr>
      <vt:lpstr>Приборы мореплавателей</vt:lpstr>
      <vt:lpstr>Приборы мореплавателей</vt:lpstr>
      <vt:lpstr>Картография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мореплавания и кораблестроения </dc:title>
  <dc:creator>frolovsfamily@outlook.com</dc:creator>
  <cp:lastModifiedBy>frolovsfamily@outlook.com</cp:lastModifiedBy>
  <cp:revision>1</cp:revision>
  <dcterms:created xsi:type="dcterms:W3CDTF">2022-12-04T16:32:59Z</dcterms:created>
  <dcterms:modified xsi:type="dcterms:W3CDTF">2022-12-04T18:07:22Z</dcterms:modified>
</cp:coreProperties>
</file>