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8" r:id="rId5"/>
    <p:sldId id="258" r:id="rId6"/>
    <p:sldId id="265" r:id="rId7"/>
    <p:sldId id="264" r:id="rId8"/>
    <p:sldId id="261" r:id="rId9"/>
    <p:sldId id="263" r:id="rId10"/>
    <p:sldId id="267" r:id="rId11"/>
    <p:sldId id="266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E2E44-9E4B-47A9-B065-DC55E0C6A4E0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82F2B1-25E1-4F38-81DD-646C31E8252A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Подготовительный этап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7222EF-0339-4CF1-A182-EAEE72E5EB2A}" type="parTrans" cxnId="{00F7CC57-DE4E-42BA-B5A4-E4B24A819BFD}">
      <dgm:prSet/>
      <dgm:spPr/>
      <dgm:t>
        <a:bodyPr/>
        <a:lstStyle/>
        <a:p>
          <a:endParaRPr lang="ru-RU"/>
        </a:p>
      </dgm:t>
    </dgm:pt>
    <dgm:pt modelId="{5D952081-85B7-4D5B-A064-E1E222DFC53A}" type="sibTrans" cxnId="{00F7CC57-DE4E-42BA-B5A4-E4B24A819BFD}">
      <dgm:prSet/>
      <dgm:spPr/>
      <dgm:t>
        <a:bodyPr/>
        <a:lstStyle/>
        <a:p>
          <a:endParaRPr lang="ru-RU"/>
        </a:p>
      </dgm:t>
    </dgm:pt>
    <dgm:pt modelId="{2C158862-94E9-472C-B1EC-4D6F26A06218}">
      <dgm:prSet phldrT="[Текст]"/>
      <dgm:spPr/>
      <dgm:t>
        <a:bodyPr/>
        <a:lstStyle/>
        <a:p>
          <a:r>
            <a:rPr lang="ru-RU" dirty="0" smtClean="0"/>
            <a:t>(Определение предмета и объекта вопроса, выбор разновидности интервью, составление плана интервью, разработка и редактирование вопросов и т.п.)</a:t>
          </a:r>
          <a:endParaRPr lang="ru-RU" dirty="0"/>
        </a:p>
      </dgm:t>
    </dgm:pt>
    <dgm:pt modelId="{EC8600AB-E38E-47A4-8D88-2D6492B6AAA4}" type="parTrans" cxnId="{77582BC0-1042-450D-8EBE-F2D1E5AB062F}">
      <dgm:prSet/>
      <dgm:spPr/>
      <dgm:t>
        <a:bodyPr/>
        <a:lstStyle/>
        <a:p>
          <a:endParaRPr lang="ru-RU"/>
        </a:p>
      </dgm:t>
    </dgm:pt>
    <dgm:pt modelId="{7AF745F9-5C80-4566-B56B-BD68D35A687E}" type="sibTrans" cxnId="{77582BC0-1042-450D-8EBE-F2D1E5AB062F}">
      <dgm:prSet/>
      <dgm:spPr/>
      <dgm:t>
        <a:bodyPr/>
        <a:lstStyle/>
        <a:p>
          <a:endParaRPr lang="ru-RU"/>
        </a:p>
      </dgm:t>
    </dgm:pt>
    <dgm:pt modelId="{EF971F8D-94B0-4B8B-B7CB-CC8E14388A9B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Коммуникативный этап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B7521D-F0C7-4171-92FC-1E7778ECDE63}" type="parTrans" cxnId="{62F68909-9355-49BF-9E24-AF5CF96EA9DC}">
      <dgm:prSet/>
      <dgm:spPr/>
      <dgm:t>
        <a:bodyPr/>
        <a:lstStyle/>
        <a:p>
          <a:endParaRPr lang="ru-RU"/>
        </a:p>
      </dgm:t>
    </dgm:pt>
    <dgm:pt modelId="{E0056F5D-B9F7-402B-A1CF-B15A64080DC2}" type="sibTrans" cxnId="{62F68909-9355-49BF-9E24-AF5CF96EA9DC}">
      <dgm:prSet/>
      <dgm:spPr/>
      <dgm:t>
        <a:bodyPr/>
        <a:lstStyle/>
        <a:p>
          <a:endParaRPr lang="ru-RU"/>
        </a:p>
      </dgm:t>
    </dgm:pt>
    <dgm:pt modelId="{8BCBBDE6-5BA0-4CA5-A87E-45A8C72E5B78}">
      <dgm:prSet phldrT="[Текст]"/>
      <dgm:spPr/>
      <dgm:t>
        <a:bodyPr/>
        <a:lstStyle/>
        <a:p>
          <a:r>
            <a:rPr lang="ru-RU" dirty="0" smtClean="0"/>
            <a:t>(Процесс общения с респондентом)</a:t>
          </a:r>
          <a:endParaRPr lang="ru-RU" dirty="0"/>
        </a:p>
      </dgm:t>
    </dgm:pt>
    <dgm:pt modelId="{77EF8F51-6EE5-4012-9E7F-6ED341C6B5DF}" type="parTrans" cxnId="{32C1861C-6097-4439-995B-085A3B5B5386}">
      <dgm:prSet/>
      <dgm:spPr/>
      <dgm:t>
        <a:bodyPr/>
        <a:lstStyle/>
        <a:p>
          <a:endParaRPr lang="ru-RU"/>
        </a:p>
      </dgm:t>
    </dgm:pt>
    <dgm:pt modelId="{9CC050A9-C960-48DE-A97A-DF869E5994C5}" type="sibTrans" cxnId="{32C1861C-6097-4439-995B-085A3B5B5386}">
      <dgm:prSet/>
      <dgm:spPr/>
      <dgm:t>
        <a:bodyPr/>
        <a:lstStyle/>
        <a:p>
          <a:endParaRPr lang="ru-RU"/>
        </a:p>
      </dgm:t>
    </dgm:pt>
    <dgm:pt modelId="{C5576A38-E6DE-43B9-86CA-F903DE61BCA4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Аналитический этап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B6333D-B826-498A-BB6D-BE6C0A7B97FD}" type="parTrans" cxnId="{401D5A36-B68E-4A9D-9F23-5A789BAEA770}">
      <dgm:prSet/>
      <dgm:spPr/>
      <dgm:t>
        <a:bodyPr/>
        <a:lstStyle/>
        <a:p>
          <a:endParaRPr lang="ru-RU"/>
        </a:p>
      </dgm:t>
    </dgm:pt>
    <dgm:pt modelId="{37F0F27E-8A78-4481-AD83-F92F0C6858AD}" type="sibTrans" cxnId="{401D5A36-B68E-4A9D-9F23-5A789BAEA770}">
      <dgm:prSet/>
      <dgm:spPr/>
      <dgm:t>
        <a:bodyPr/>
        <a:lstStyle/>
        <a:p>
          <a:endParaRPr lang="ru-RU"/>
        </a:p>
      </dgm:t>
    </dgm:pt>
    <dgm:pt modelId="{80DC49D8-A31C-4813-9BC1-948E1898462C}">
      <dgm:prSet phldrT="[Текст]"/>
      <dgm:spPr/>
      <dgm:t>
        <a:bodyPr/>
        <a:lstStyle/>
        <a:p>
          <a:r>
            <a:rPr lang="ru-RU" dirty="0" smtClean="0"/>
            <a:t>(Обработка и интерпретация собранной информации, ее анализ)</a:t>
          </a:r>
          <a:endParaRPr lang="ru-RU" dirty="0"/>
        </a:p>
      </dgm:t>
    </dgm:pt>
    <dgm:pt modelId="{72E1C938-BD08-4B6E-9C80-FA50496A32BC}" type="parTrans" cxnId="{CA6B0DC0-A7C5-4944-8E2E-44A5AC7D667D}">
      <dgm:prSet/>
      <dgm:spPr/>
      <dgm:t>
        <a:bodyPr/>
        <a:lstStyle/>
        <a:p>
          <a:endParaRPr lang="ru-RU"/>
        </a:p>
      </dgm:t>
    </dgm:pt>
    <dgm:pt modelId="{E822F017-8E17-4978-A6C4-FF5F67FAA160}" type="sibTrans" cxnId="{CA6B0DC0-A7C5-4944-8E2E-44A5AC7D667D}">
      <dgm:prSet/>
      <dgm:spPr/>
      <dgm:t>
        <a:bodyPr/>
        <a:lstStyle/>
        <a:p>
          <a:endParaRPr lang="ru-RU"/>
        </a:p>
      </dgm:t>
    </dgm:pt>
    <dgm:pt modelId="{9840E274-0969-41CB-81A5-BC05F720472C}" type="pres">
      <dgm:prSet presAssocID="{253E2E44-9E4B-47A9-B065-DC55E0C6A4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636279-6B14-4456-B345-88AE028246EB}" type="pres">
      <dgm:prSet presAssocID="{C5576A38-E6DE-43B9-86CA-F903DE61BCA4}" presName="boxAndChildren" presStyleCnt="0"/>
      <dgm:spPr/>
    </dgm:pt>
    <dgm:pt modelId="{FB775FA5-2275-4E09-99CC-6A14EFCB8450}" type="pres">
      <dgm:prSet presAssocID="{C5576A38-E6DE-43B9-86CA-F903DE61BCA4}" presName="parentTextBox" presStyleLbl="node1" presStyleIdx="0" presStyleCnt="3"/>
      <dgm:spPr/>
      <dgm:t>
        <a:bodyPr/>
        <a:lstStyle/>
        <a:p>
          <a:endParaRPr lang="ru-RU"/>
        </a:p>
      </dgm:t>
    </dgm:pt>
    <dgm:pt modelId="{D3925113-0B81-4EB0-99A5-AB1A12CDE90D}" type="pres">
      <dgm:prSet presAssocID="{C5576A38-E6DE-43B9-86CA-F903DE61BCA4}" presName="entireBox" presStyleLbl="node1" presStyleIdx="0" presStyleCnt="3"/>
      <dgm:spPr/>
      <dgm:t>
        <a:bodyPr/>
        <a:lstStyle/>
        <a:p>
          <a:endParaRPr lang="ru-RU"/>
        </a:p>
      </dgm:t>
    </dgm:pt>
    <dgm:pt modelId="{733FBB83-FBA3-4527-A02D-F29B16C29A81}" type="pres">
      <dgm:prSet presAssocID="{C5576A38-E6DE-43B9-86CA-F903DE61BCA4}" presName="descendantBox" presStyleCnt="0"/>
      <dgm:spPr/>
    </dgm:pt>
    <dgm:pt modelId="{6240AEED-851D-426D-A1BF-1938903DEB67}" type="pres">
      <dgm:prSet presAssocID="{80DC49D8-A31C-4813-9BC1-948E1898462C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4BCE8-44C2-436B-B03D-12BA4928F628}" type="pres">
      <dgm:prSet presAssocID="{E0056F5D-B9F7-402B-A1CF-B15A64080DC2}" presName="sp" presStyleCnt="0"/>
      <dgm:spPr/>
    </dgm:pt>
    <dgm:pt modelId="{D5F7FA39-9CC3-47DD-9984-4D8EE69E46F1}" type="pres">
      <dgm:prSet presAssocID="{EF971F8D-94B0-4B8B-B7CB-CC8E14388A9B}" presName="arrowAndChildren" presStyleCnt="0"/>
      <dgm:spPr/>
    </dgm:pt>
    <dgm:pt modelId="{039B13B4-6D89-428B-9BEE-BA878DF99AAB}" type="pres">
      <dgm:prSet presAssocID="{EF971F8D-94B0-4B8B-B7CB-CC8E14388A9B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30BC3040-ECC0-47EA-89F3-9417249C4985}" type="pres">
      <dgm:prSet presAssocID="{EF971F8D-94B0-4B8B-B7CB-CC8E14388A9B}" presName="arrow" presStyleLbl="node1" presStyleIdx="1" presStyleCnt="3"/>
      <dgm:spPr/>
      <dgm:t>
        <a:bodyPr/>
        <a:lstStyle/>
        <a:p>
          <a:endParaRPr lang="ru-RU"/>
        </a:p>
      </dgm:t>
    </dgm:pt>
    <dgm:pt modelId="{5D5B79BA-1375-4EBA-85AA-D1CB97F53CBB}" type="pres">
      <dgm:prSet presAssocID="{EF971F8D-94B0-4B8B-B7CB-CC8E14388A9B}" presName="descendantArrow" presStyleCnt="0"/>
      <dgm:spPr/>
    </dgm:pt>
    <dgm:pt modelId="{9A2C6BE9-5EFB-44BB-8C96-6CE54844DEF3}" type="pres">
      <dgm:prSet presAssocID="{8BCBBDE6-5BA0-4CA5-A87E-45A8C72E5B78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FF10E-9D1C-4980-8663-04653BF30263}" type="pres">
      <dgm:prSet presAssocID="{5D952081-85B7-4D5B-A064-E1E222DFC53A}" presName="sp" presStyleCnt="0"/>
      <dgm:spPr/>
    </dgm:pt>
    <dgm:pt modelId="{C175D415-397D-48A4-B9AC-A62FE0D011BC}" type="pres">
      <dgm:prSet presAssocID="{8482F2B1-25E1-4F38-81DD-646C31E8252A}" presName="arrowAndChildren" presStyleCnt="0"/>
      <dgm:spPr/>
    </dgm:pt>
    <dgm:pt modelId="{ED2A98AC-916E-4350-A218-2FCA8A157B90}" type="pres">
      <dgm:prSet presAssocID="{8482F2B1-25E1-4F38-81DD-646C31E8252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02CBACC-CF61-45D5-928E-24EC6AE9A96A}" type="pres">
      <dgm:prSet presAssocID="{8482F2B1-25E1-4F38-81DD-646C31E8252A}" presName="arrow" presStyleLbl="node1" presStyleIdx="2" presStyleCnt="3"/>
      <dgm:spPr/>
      <dgm:t>
        <a:bodyPr/>
        <a:lstStyle/>
        <a:p>
          <a:endParaRPr lang="ru-RU"/>
        </a:p>
      </dgm:t>
    </dgm:pt>
    <dgm:pt modelId="{8E55F06F-DC90-4DBD-A9A8-5735AB3D32C0}" type="pres">
      <dgm:prSet presAssocID="{8482F2B1-25E1-4F38-81DD-646C31E8252A}" presName="descendantArrow" presStyleCnt="0"/>
      <dgm:spPr/>
    </dgm:pt>
    <dgm:pt modelId="{7CF41A52-ED85-41AC-8894-6859D8CA4D99}" type="pres">
      <dgm:prSet presAssocID="{2C158862-94E9-472C-B1EC-4D6F26A0621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582BC0-1042-450D-8EBE-F2D1E5AB062F}" srcId="{8482F2B1-25E1-4F38-81DD-646C31E8252A}" destId="{2C158862-94E9-472C-B1EC-4D6F26A06218}" srcOrd="0" destOrd="0" parTransId="{EC8600AB-E38E-47A4-8D88-2D6492B6AAA4}" sibTransId="{7AF745F9-5C80-4566-B56B-BD68D35A687E}"/>
    <dgm:cxn modelId="{32C1861C-6097-4439-995B-085A3B5B5386}" srcId="{EF971F8D-94B0-4B8B-B7CB-CC8E14388A9B}" destId="{8BCBBDE6-5BA0-4CA5-A87E-45A8C72E5B78}" srcOrd="0" destOrd="0" parTransId="{77EF8F51-6EE5-4012-9E7F-6ED341C6B5DF}" sibTransId="{9CC050A9-C960-48DE-A97A-DF869E5994C5}"/>
    <dgm:cxn modelId="{5AAEB241-7C9A-4BA7-A5DB-1A5EF924A2BB}" type="presOf" srcId="{8482F2B1-25E1-4F38-81DD-646C31E8252A}" destId="{E02CBACC-CF61-45D5-928E-24EC6AE9A96A}" srcOrd="1" destOrd="0" presId="urn:microsoft.com/office/officeart/2005/8/layout/process4"/>
    <dgm:cxn modelId="{BEB25AF7-65E2-4D5F-B99F-9D50C392D554}" type="presOf" srcId="{2C158862-94E9-472C-B1EC-4D6F26A06218}" destId="{7CF41A52-ED85-41AC-8894-6859D8CA4D99}" srcOrd="0" destOrd="0" presId="urn:microsoft.com/office/officeart/2005/8/layout/process4"/>
    <dgm:cxn modelId="{85C21D0A-7A6D-4FE2-821E-D4B33639736E}" type="presOf" srcId="{8BCBBDE6-5BA0-4CA5-A87E-45A8C72E5B78}" destId="{9A2C6BE9-5EFB-44BB-8C96-6CE54844DEF3}" srcOrd="0" destOrd="0" presId="urn:microsoft.com/office/officeart/2005/8/layout/process4"/>
    <dgm:cxn modelId="{802C4B53-E113-445E-B810-C301008F01AF}" type="presOf" srcId="{80DC49D8-A31C-4813-9BC1-948E1898462C}" destId="{6240AEED-851D-426D-A1BF-1938903DEB67}" srcOrd="0" destOrd="0" presId="urn:microsoft.com/office/officeart/2005/8/layout/process4"/>
    <dgm:cxn modelId="{CA6B0DC0-A7C5-4944-8E2E-44A5AC7D667D}" srcId="{C5576A38-E6DE-43B9-86CA-F903DE61BCA4}" destId="{80DC49D8-A31C-4813-9BC1-948E1898462C}" srcOrd="0" destOrd="0" parTransId="{72E1C938-BD08-4B6E-9C80-FA50496A32BC}" sibTransId="{E822F017-8E17-4978-A6C4-FF5F67FAA160}"/>
    <dgm:cxn modelId="{00F7CC57-DE4E-42BA-B5A4-E4B24A819BFD}" srcId="{253E2E44-9E4B-47A9-B065-DC55E0C6A4E0}" destId="{8482F2B1-25E1-4F38-81DD-646C31E8252A}" srcOrd="0" destOrd="0" parTransId="{467222EF-0339-4CF1-A182-EAEE72E5EB2A}" sibTransId="{5D952081-85B7-4D5B-A064-E1E222DFC53A}"/>
    <dgm:cxn modelId="{2A7C81F4-FCF0-4049-B87E-EA8A65ABE135}" type="presOf" srcId="{8482F2B1-25E1-4F38-81DD-646C31E8252A}" destId="{ED2A98AC-916E-4350-A218-2FCA8A157B90}" srcOrd="0" destOrd="0" presId="urn:microsoft.com/office/officeart/2005/8/layout/process4"/>
    <dgm:cxn modelId="{E117C168-7113-42D4-9381-A6C8C21947A5}" type="presOf" srcId="{EF971F8D-94B0-4B8B-B7CB-CC8E14388A9B}" destId="{039B13B4-6D89-428B-9BEE-BA878DF99AAB}" srcOrd="0" destOrd="0" presId="urn:microsoft.com/office/officeart/2005/8/layout/process4"/>
    <dgm:cxn modelId="{E56A7F6C-F06E-4489-81DD-C629CCDF58AE}" type="presOf" srcId="{253E2E44-9E4B-47A9-B065-DC55E0C6A4E0}" destId="{9840E274-0969-41CB-81A5-BC05F720472C}" srcOrd="0" destOrd="0" presId="urn:microsoft.com/office/officeart/2005/8/layout/process4"/>
    <dgm:cxn modelId="{401D5A36-B68E-4A9D-9F23-5A789BAEA770}" srcId="{253E2E44-9E4B-47A9-B065-DC55E0C6A4E0}" destId="{C5576A38-E6DE-43B9-86CA-F903DE61BCA4}" srcOrd="2" destOrd="0" parTransId="{D2B6333D-B826-498A-BB6D-BE6C0A7B97FD}" sibTransId="{37F0F27E-8A78-4481-AD83-F92F0C6858AD}"/>
    <dgm:cxn modelId="{0CA0FAFE-065E-46EE-9D5B-9982E5BF31A1}" type="presOf" srcId="{C5576A38-E6DE-43B9-86CA-F903DE61BCA4}" destId="{FB775FA5-2275-4E09-99CC-6A14EFCB8450}" srcOrd="0" destOrd="0" presId="urn:microsoft.com/office/officeart/2005/8/layout/process4"/>
    <dgm:cxn modelId="{4B055BE1-116E-40C6-AEEC-D4CC4952E388}" type="presOf" srcId="{C5576A38-E6DE-43B9-86CA-F903DE61BCA4}" destId="{D3925113-0B81-4EB0-99A5-AB1A12CDE90D}" srcOrd="1" destOrd="0" presId="urn:microsoft.com/office/officeart/2005/8/layout/process4"/>
    <dgm:cxn modelId="{9B72B57C-C4E4-4832-871B-424390DDFCAE}" type="presOf" srcId="{EF971F8D-94B0-4B8B-B7CB-CC8E14388A9B}" destId="{30BC3040-ECC0-47EA-89F3-9417249C4985}" srcOrd="1" destOrd="0" presId="urn:microsoft.com/office/officeart/2005/8/layout/process4"/>
    <dgm:cxn modelId="{62F68909-9355-49BF-9E24-AF5CF96EA9DC}" srcId="{253E2E44-9E4B-47A9-B065-DC55E0C6A4E0}" destId="{EF971F8D-94B0-4B8B-B7CB-CC8E14388A9B}" srcOrd="1" destOrd="0" parTransId="{36B7521D-F0C7-4171-92FC-1E7778ECDE63}" sibTransId="{E0056F5D-B9F7-402B-A1CF-B15A64080DC2}"/>
    <dgm:cxn modelId="{136AFB18-A10D-4BFE-A69F-B294D565AB77}" type="presParOf" srcId="{9840E274-0969-41CB-81A5-BC05F720472C}" destId="{93636279-6B14-4456-B345-88AE028246EB}" srcOrd="0" destOrd="0" presId="urn:microsoft.com/office/officeart/2005/8/layout/process4"/>
    <dgm:cxn modelId="{18846E2F-48FC-4375-9DD9-B0F3A66DDF5E}" type="presParOf" srcId="{93636279-6B14-4456-B345-88AE028246EB}" destId="{FB775FA5-2275-4E09-99CC-6A14EFCB8450}" srcOrd="0" destOrd="0" presId="urn:microsoft.com/office/officeart/2005/8/layout/process4"/>
    <dgm:cxn modelId="{C637C154-ADC8-465D-9388-0DA99324169E}" type="presParOf" srcId="{93636279-6B14-4456-B345-88AE028246EB}" destId="{D3925113-0B81-4EB0-99A5-AB1A12CDE90D}" srcOrd="1" destOrd="0" presId="urn:microsoft.com/office/officeart/2005/8/layout/process4"/>
    <dgm:cxn modelId="{9F7CBF8C-A0CC-487E-AA6A-DF789D0588AD}" type="presParOf" srcId="{93636279-6B14-4456-B345-88AE028246EB}" destId="{733FBB83-FBA3-4527-A02D-F29B16C29A81}" srcOrd="2" destOrd="0" presId="urn:microsoft.com/office/officeart/2005/8/layout/process4"/>
    <dgm:cxn modelId="{43D6E8E0-D4CA-420A-AF82-1BA5C285FC3E}" type="presParOf" srcId="{733FBB83-FBA3-4527-A02D-F29B16C29A81}" destId="{6240AEED-851D-426D-A1BF-1938903DEB67}" srcOrd="0" destOrd="0" presId="urn:microsoft.com/office/officeart/2005/8/layout/process4"/>
    <dgm:cxn modelId="{07BC7F2E-E1B4-4544-B17E-6B7F14E02607}" type="presParOf" srcId="{9840E274-0969-41CB-81A5-BC05F720472C}" destId="{3DA4BCE8-44C2-436B-B03D-12BA4928F628}" srcOrd="1" destOrd="0" presId="urn:microsoft.com/office/officeart/2005/8/layout/process4"/>
    <dgm:cxn modelId="{45AC543B-D372-4393-9774-8B896AA857AE}" type="presParOf" srcId="{9840E274-0969-41CB-81A5-BC05F720472C}" destId="{D5F7FA39-9CC3-47DD-9984-4D8EE69E46F1}" srcOrd="2" destOrd="0" presId="urn:microsoft.com/office/officeart/2005/8/layout/process4"/>
    <dgm:cxn modelId="{724EC56D-553D-4C93-8858-14F6688FF220}" type="presParOf" srcId="{D5F7FA39-9CC3-47DD-9984-4D8EE69E46F1}" destId="{039B13B4-6D89-428B-9BEE-BA878DF99AAB}" srcOrd="0" destOrd="0" presId="urn:microsoft.com/office/officeart/2005/8/layout/process4"/>
    <dgm:cxn modelId="{C4730F02-44AA-4B60-A871-C6CD32294B2B}" type="presParOf" srcId="{D5F7FA39-9CC3-47DD-9984-4D8EE69E46F1}" destId="{30BC3040-ECC0-47EA-89F3-9417249C4985}" srcOrd="1" destOrd="0" presId="urn:microsoft.com/office/officeart/2005/8/layout/process4"/>
    <dgm:cxn modelId="{86DA3AD6-2AA9-4321-9995-978F62B187F9}" type="presParOf" srcId="{D5F7FA39-9CC3-47DD-9984-4D8EE69E46F1}" destId="{5D5B79BA-1375-4EBA-85AA-D1CB97F53CBB}" srcOrd="2" destOrd="0" presId="urn:microsoft.com/office/officeart/2005/8/layout/process4"/>
    <dgm:cxn modelId="{5F975F29-0F73-4378-B97B-4A4913B2C4B6}" type="presParOf" srcId="{5D5B79BA-1375-4EBA-85AA-D1CB97F53CBB}" destId="{9A2C6BE9-5EFB-44BB-8C96-6CE54844DEF3}" srcOrd="0" destOrd="0" presId="urn:microsoft.com/office/officeart/2005/8/layout/process4"/>
    <dgm:cxn modelId="{51E70ED8-2EEE-4293-8CBF-224D4CFD2406}" type="presParOf" srcId="{9840E274-0969-41CB-81A5-BC05F720472C}" destId="{B09FF10E-9D1C-4980-8663-04653BF30263}" srcOrd="3" destOrd="0" presId="urn:microsoft.com/office/officeart/2005/8/layout/process4"/>
    <dgm:cxn modelId="{5101CF90-2259-4DFF-B6C1-D63EBF8B7D3F}" type="presParOf" srcId="{9840E274-0969-41CB-81A5-BC05F720472C}" destId="{C175D415-397D-48A4-B9AC-A62FE0D011BC}" srcOrd="4" destOrd="0" presId="urn:microsoft.com/office/officeart/2005/8/layout/process4"/>
    <dgm:cxn modelId="{83D82ED7-B138-4DEB-B492-18BF65974398}" type="presParOf" srcId="{C175D415-397D-48A4-B9AC-A62FE0D011BC}" destId="{ED2A98AC-916E-4350-A218-2FCA8A157B90}" srcOrd="0" destOrd="0" presId="urn:microsoft.com/office/officeart/2005/8/layout/process4"/>
    <dgm:cxn modelId="{5E946A0C-0E99-42E6-90E5-312DD6098F13}" type="presParOf" srcId="{C175D415-397D-48A4-B9AC-A62FE0D011BC}" destId="{E02CBACC-CF61-45D5-928E-24EC6AE9A96A}" srcOrd="1" destOrd="0" presId="urn:microsoft.com/office/officeart/2005/8/layout/process4"/>
    <dgm:cxn modelId="{FBDF6987-AB64-44C6-AE4E-39D3D6224AA4}" type="presParOf" srcId="{C175D415-397D-48A4-B9AC-A62FE0D011BC}" destId="{8E55F06F-DC90-4DBD-A9A8-5735AB3D32C0}" srcOrd="2" destOrd="0" presId="urn:microsoft.com/office/officeart/2005/8/layout/process4"/>
    <dgm:cxn modelId="{085091CF-9954-435B-B4F8-132896AD385F}" type="presParOf" srcId="{8E55F06F-DC90-4DBD-A9A8-5735AB3D32C0}" destId="{7CF41A52-ED85-41AC-8894-6859D8CA4D9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25113-0B81-4EB0-99A5-AB1A12CDE90D}">
      <dsp:nvSpPr>
        <dsp:cNvPr id="0" name=""/>
        <dsp:cNvSpPr/>
      </dsp:nvSpPr>
      <dsp:spPr>
        <a:xfrm>
          <a:off x="0" y="3613665"/>
          <a:ext cx="7620000" cy="11860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Аналитический этап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613665"/>
        <a:ext cx="7620000" cy="640486"/>
      </dsp:txXfrm>
    </dsp:sp>
    <dsp:sp modelId="{6240AEED-851D-426D-A1BF-1938903DEB67}">
      <dsp:nvSpPr>
        <dsp:cNvPr id="0" name=""/>
        <dsp:cNvSpPr/>
      </dsp:nvSpPr>
      <dsp:spPr>
        <a:xfrm>
          <a:off x="0" y="4230430"/>
          <a:ext cx="7620000" cy="5455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(Обработка и интерпретация собранной информации, ее анализ)</a:t>
          </a:r>
          <a:endParaRPr lang="ru-RU" sz="1700" kern="1200" dirty="0"/>
        </a:p>
      </dsp:txBody>
      <dsp:txXfrm>
        <a:off x="0" y="4230430"/>
        <a:ext cx="7620000" cy="545599"/>
      </dsp:txXfrm>
    </dsp:sp>
    <dsp:sp modelId="{30BC3040-ECC0-47EA-89F3-9417249C4985}">
      <dsp:nvSpPr>
        <dsp:cNvPr id="0" name=""/>
        <dsp:cNvSpPr/>
      </dsp:nvSpPr>
      <dsp:spPr>
        <a:xfrm rot="10800000">
          <a:off x="0" y="1807257"/>
          <a:ext cx="7620000" cy="1824199"/>
        </a:xfrm>
        <a:prstGeom prst="upArrowCallout">
          <a:avLst/>
        </a:prstGeom>
        <a:solidFill>
          <a:schemeClr val="accent5">
            <a:hueOff val="1228607"/>
            <a:satOff val="-26981"/>
            <a:lumOff val="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Коммуникативный этап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807257"/>
        <a:ext cx="7620000" cy="640294"/>
      </dsp:txXfrm>
    </dsp:sp>
    <dsp:sp modelId="{9A2C6BE9-5EFB-44BB-8C96-6CE54844DEF3}">
      <dsp:nvSpPr>
        <dsp:cNvPr id="0" name=""/>
        <dsp:cNvSpPr/>
      </dsp:nvSpPr>
      <dsp:spPr>
        <a:xfrm>
          <a:off x="0" y="2447551"/>
          <a:ext cx="7620000" cy="545435"/>
        </a:xfrm>
        <a:prstGeom prst="rect">
          <a:avLst/>
        </a:prstGeom>
        <a:solidFill>
          <a:schemeClr val="accent5">
            <a:tint val="40000"/>
            <a:alpha val="90000"/>
            <a:hueOff val="1507470"/>
            <a:satOff val="-21959"/>
            <a:lumOff val="24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(Процесс общения с респондентом)</a:t>
          </a:r>
          <a:endParaRPr lang="ru-RU" sz="1700" kern="1200" dirty="0"/>
        </a:p>
      </dsp:txBody>
      <dsp:txXfrm>
        <a:off x="0" y="2447551"/>
        <a:ext cx="7620000" cy="545435"/>
      </dsp:txXfrm>
    </dsp:sp>
    <dsp:sp modelId="{E02CBACC-CF61-45D5-928E-24EC6AE9A96A}">
      <dsp:nvSpPr>
        <dsp:cNvPr id="0" name=""/>
        <dsp:cNvSpPr/>
      </dsp:nvSpPr>
      <dsp:spPr>
        <a:xfrm rot="10800000">
          <a:off x="0" y="848"/>
          <a:ext cx="7620000" cy="1824199"/>
        </a:xfrm>
        <a:prstGeom prst="upArrowCallout">
          <a:avLst/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Подготовительный этап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848"/>
        <a:ext cx="7620000" cy="640294"/>
      </dsp:txXfrm>
    </dsp:sp>
    <dsp:sp modelId="{7CF41A52-ED85-41AC-8894-6859D8CA4D99}">
      <dsp:nvSpPr>
        <dsp:cNvPr id="0" name=""/>
        <dsp:cNvSpPr/>
      </dsp:nvSpPr>
      <dsp:spPr>
        <a:xfrm>
          <a:off x="0" y="641142"/>
          <a:ext cx="7620000" cy="545435"/>
        </a:xfrm>
        <a:prstGeom prst="rect">
          <a:avLst/>
        </a:prstGeom>
        <a:solidFill>
          <a:schemeClr val="accent5">
            <a:tint val="40000"/>
            <a:alpha val="90000"/>
            <a:hueOff val="3014941"/>
            <a:satOff val="-43918"/>
            <a:lumOff val="4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(Определение предмета и объекта вопроса, выбор разновидности интервью, составление плана интервью, разработка и редактирование вопросов и т.п.)</a:t>
          </a:r>
          <a:endParaRPr lang="ru-RU" sz="1700" kern="1200" dirty="0"/>
        </a:p>
      </dsp:txBody>
      <dsp:txXfrm>
        <a:off x="0" y="641142"/>
        <a:ext cx="7620000" cy="545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2DD3-B318-4C3E-8C18-B13099146884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CCE-8390-4AFE-9580-B662302F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2DD3-B318-4C3E-8C18-B13099146884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CCE-8390-4AFE-9580-B662302F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2DD3-B318-4C3E-8C18-B13099146884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CCE-8390-4AFE-9580-B662302F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2DD3-B318-4C3E-8C18-B13099146884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CCE-8390-4AFE-9580-B662302F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2DD3-B318-4C3E-8C18-B13099146884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CCE-8390-4AFE-9580-B662302F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2DD3-B318-4C3E-8C18-B13099146884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CCE-8390-4AFE-9580-B662302F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2DD3-B318-4C3E-8C18-B13099146884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CCE-8390-4AFE-9580-B662302F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2DD3-B318-4C3E-8C18-B13099146884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CCE-8390-4AFE-9580-B662302F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2DD3-B318-4C3E-8C18-B13099146884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CCE-8390-4AFE-9580-B662302F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2DD3-B318-4C3E-8C18-B13099146884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CCE-8390-4AFE-9580-B662302FC1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2DD3-B318-4C3E-8C18-B13099146884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DECCE-8390-4AFE-9580-B662302FC1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D9DECCE-8390-4AFE-9580-B662302FC1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7CD2DD3-B318-4C3E-8C18-B13099146884}" type="datetimeFigureOut">
              <a:rPr lang="ru-RU" smtClean="0"/>
              <a:pPr/>
              <a:t>19.01.2017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905672"/>
            <a:ext cx="8388424" cy="29523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ИНТЕРВЬЮ.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Секреты  успешной подготовки интервью.</a:t>
            </a:r>
            <a:endParaRPr lang="ru-R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460432" cy="1066800"/>
          </a:xfrm>
        </p:spPr>
        <p:txBody>
          <a:bodyPr/>
          <a:lstStyle/>
          <a:p>
            <a:r>
              <a:rPr lang="ru-RU" dirty="0" smtClean="0"/>
              <a:t>Занятие для актива ДОО. Подготовила старшая вожатая МБОУ СШ №8 с углубленным изучением отдельных предметов г. Кстово.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5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25244" cy="1296144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Практикум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«Редакционное задание»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7643192" cy="72008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марта – Всемирный день театра.</a:t>
            </a:r>
          </a:p>
          <a:p>
            <a:endParaRPr lang="ru-RU" dirty="0" smtClean="0"/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6" name="Объект 4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4032448" cy="42484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Определить респондента.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 Выбрать время и место интервью.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Подготовить 3 – 5 вопроса вашему будущему собеседнику или собеседникам.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08" y="2708920"/>
            <a:ext cx="3600400" cy="3600400"/>
          </a:xfrm>
          <a:prstGeom prst="rect">
            <a:avLst/>
          </a:prstGeom>
        </p:spPr>
      </p:pic>
      <p:pic>
        <p:nvPicPr>
          <p:cNvPr id="3" name="Джингл_-_Лазурный_F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34400" y="5517232"/>
            <a:ext cx="609600" cy="6096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16200000">
            <a:off x="5532993" y="4246549"/>
            <a:ext cx="1899029" cy="525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5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2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4" dur="5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7" y="2150075"/>
            <a:ext cx="5036385" cy="4707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80920" cy="1301006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расположить к себе собеседника?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208912" cy="4800600"/>
          </a:xfrm>
        </p:spPr>
        <p:txBody>
          <a:bodyPr/>
          <a:lstStyle/>
          <a:p>
            <a:r>
              <a:rPr lang="ru-RU" dirty="0" smtClean="0"/>
              <a:t>Будьте приветливы, вежливы, доброжелательны, позитивны.</a:t>
            </a:r>
          </a:p>
          <a:p>
            <a:r>
              <a:rPr lang="ru-RU" dirty="0" smtClean="0"/>
              <a:t>Начните беседу «добрым словом» (ненавязчивым комплиментом, благодарностью, шуткой).</a:t>
            </a:r>
          </a:p>
          <a:p>
            <a:r>
              <a:rPr lang="ru-RU" dirty="0" smtClean="0"/>
              <a:t>Расположитесь к собеседнику </a:t>
            </a:r>
            <a:r>
              <a:rPr lang="ru-RU" dirty="0" err="1" smtClean="0"/>
              <a:t>полубоком</a:t>
            </a:r>
            <a:r>
              <a:rPr lang="ru-RU" dirty="0" smtClean="0"/>
              <a:t>, используйте открытые позы.</a:t>
            </a:r>
          </a:p>
          <a:p>
            <a:r>
              <a:rPr lang="ru-RU" dirty="0" smtClean="0"/>
              <a:t>Чаще называйте собеседника по имени.</a:t>
            </a:r>
          </a:p>
          <a:p>
            <a:r>
              <a:rPr lang="ru-RU" dirty="0" smtClean="0"/>
              <a:t>Положительно реагируйте  на ответы респондента, кивайте, если разделяете его мнение.</a:t>
            </a:r>
          </a:p>
          <a:p>
            <a:r>
              <a:rPr lang="ru-RU" dirty="0" smtClean="0"/>
              <a:t>Ставьте «кавычки», задавая острые или неприятные вопросы.</a:t>
            </a:r>
          </a:p>
          <a:p>
            <a:r>
              <a:rPr lang="ru-RU" dirty="0" smtClean="0"/>
              <a:t>Определите к какому типу восприятия принадлежит собеседник (</a:t>
            </a:r>
            <a:r>
              <a:rPr lang="ru-RU" dirty="0" err="1" smtClean="0"/>
              <a:t>визуал</a:t>
            </a:r>
            <a:r>
              <a:rPr lang="ru-RU" dirty="0" smtClean="0"/>
              <a:t>, </a:t>
            </a:r>
            <a:r>
              <a:rPr lang="ru-RU" dirty="0" err="1" smtClean="0"/>
              <a:t>аудиал</a:t>
            </a:r>
            <a:r>
              <a:rPr lang="ru-RU" dirty="0" smtClean="0"/>
              <a:t>, </a:t>
            </a:r>
            <a:r>
              <a:rPr lang="ru-RU" dirty="0" err="1" smtClean="0"/>
              <a:t>кинестетик</a:t>
            </a:r>
            <a:r>
              <a:rPr lang="ru-RU" dirty="0" smtClean="0"/>
              <a:t>), придерживайтесь в своей речи характерных слов.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5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80920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«Бытовые» хитрости радиожурналиста: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3657600" cy="216024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Предупредите собеседника о диктофоне и (или) фотоаппарате заранее. Это позволит избежать неловких ситуаций.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9600" y="1700808"/>
            <a:ext cx="3657600" cy="216024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14300" indent="0" algn="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радиопередачи ограничено! Определите какие вопросы вы зададите сначала, а какие - в конце, если останется время.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4005064"/>
            <a:ext cx="3657600" cy="2592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Возьмите пару лишних батареек для диктофона и (или) фотоаппарата. Иногда они разряжаются в самый ненужный момент. Потом скажете себе «Спасибо!»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427984" y="4005064"/>
            <a:ext cx="3657600" cy="2592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смотрите на микрофон! Если постоянно заострять свое внимание на микрофоне, то увеличивается количество запинок и оговорок в речи.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9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1" y="0"/>
            <a:ext cx="68478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25244" cy="1296144"/>
          </a:xfrm>
        </p:spPr>
        <p:txBody>
          <a:bodyPr/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работу!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31912" y="5561856"/>
            <a:ext cx="812524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новых встреч!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3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08912" cy="1512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Интервью –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предназначенная для печати, радио или телевидения беседа журналиста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каким-либо лицом.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136904" cy="469999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b="1" i="1" dirty="0" smtClean="0">
                <a:latin typeface="+mj-lt"/>
              </a:rPr>
              <a:t>Специфика:</a:t>
            </a:r>
          </a:p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газете </a:t>
            </a:r>
            <a:r>
              <a:rPr lang="ru-RU" dirty="0" smtClean="0">
                <a:latin typeface="+mj-lt"/>
              </a:rPr>
              <a:t>- журналист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сам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излагает ответы опрашиваемого. Читателям предлагается </a:t>
            </a:r>
            <a:r>
              <a:rPr lang="ru-RU" dirty="0" smtClean="0">
                <a:latin typeface="+mj-lt"/>
              </a:rPr>
              <a:t>готовый </a:t>
            </a:r>
            <a:r>
              <a:rPr lang="ru-RU" dirty="0">
                <a:latin typeface="+mj-lt"/>
              </a:rPr>
              <a:t>текст интервью. Причем, этот текст может </a:t>
            </a:r>
            <a:r>
              <a:rPr lang="ru-RU" dirty="0" smtClean="0">
                <a:latin typeface="+mj-lt"/>
              </a:rPr>
              <a:t>несколько </a:t>
            </a:r>
            <a:r>
              <a:rPr lang="ru-RU" dirty="0">
                <a:latin typeface="+mj-lt"/>
              </a:rPr>
              <a:t>раз правиться, редактироваться.</a:t>
            </a:r>
          </a:p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радио </a:t>
            </a:r>
            <a:r>
              <a:rPr lang="ru-RU" dirty="0" smtClean="0">
                <a:latin typeface="+mj-lt"/>
              </a:rPr>
              <a:t>- слушатель </a:t>
            </a:r>
            <a:r>
              <a:rPr lang="ru-RU" dirty="0">
                <a:latin typeface="+mj-lt"/>
              </a:rPr>
              <a:t>воспринимает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что и как </a:t>
            </a:r>
            <a:r>
              <a:rPr lang="ru-RU" dirty="0">
                <a:latin typeface="+mj-lt"/>
              </a:rPr>
              <a:t>говорит участник интервью (его голос, тембр, речь, стиль и манеру излагать свои мысли</a:t>
            </a:r>
            <a:r>
              <a:rPr lang="ru-RU" dirty="0" smtClean="0">
                <a:latin typeface="+mj-lt"/>
              </a:rPr>
              <a:t>), мысленно выстраивая портрет респондента.</a:t>
            </a:r>
          </a:p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телевидении </a:t>
            </a:r>
            <a:r>
              <a:rPr lang="ru-RU" dirty="0" smtClean="0">
                <a:latin typeface="+mj-lt"/>
              </a:rPr>
              <a:t>– зритель воспринимает респондента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наиболее полно</a:t>
            </a:r>
            <a:r>
              <a:rPr lang="ru-RU" dirty="0" smtClean="0">
                <a:latin typeface="+mj-lt"/>
              </a:rPr>
              <a:t>, оценивается не только манера и культура речи выступающего, содержательность ответа, но и внешний вид человека, его манера держаться на публике, его речь.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11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интервью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18722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Индивидуальное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- интервью, в котором участвует только корреспондент (задает вопросы) и респондент (отвечает на вопросы).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Групповое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– интервью, в котором участвует группа людей (от двух и более).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3573016"/>
            <a:ext cx="7620000" cy="2808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Формальное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– официальное интервью (часто с представителями администрации школы/учреждения/города), для которого составляется строгий перечень допустимых вопросов.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Неформальное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– свободное интервью с неточной формулировкой вопроса, ограниченное общим планом. Используется для обсуждения личных взглядов респондента.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интервью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76963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70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1661388" cy="31683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2952327" cy="5367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136904" cy="11430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подготовки к интервью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131839" y="1556792"/>
            <a:ext cx="4752527" cy="792088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ЛИЧНОСТЬ РЕСПОНДЕНТА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347862" y="2826393"/>
            <a:ext cx="4536504" cy="79208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131838" y="4094018"/>
            <a:ext cx="4752528" cy="792088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И ВРЕМЯ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644008" y="2348881"/>
            <a:ext cx="1296144" cy="477512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644008" y="3619198"/>
            <a:ext cx="1296144" cy="47751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20255590">
            <a:off x="1146607" y="4829755"/>
            <a:ext cx="101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1" grpId="0" animBg="1"/>
      <p:bldP spid="12" grpId="0" animBg="1"/>
      <p:bldP spid="13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00809"/>
            <a:ext cx="4476352" cy="4476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Личность респондента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3250704" cy="5400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Изучить общую информацию по теме.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По возможности изучить источник информации (респондента) через интернет, коллег, знакомых с ним людей.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Учитывать психологические качества респондента.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Ознакомиться с интересами респондента.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4" y="2642073"/>
            <a:ext cx="24955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6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825680" cy="11430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и время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123904"/>
              </p:ext>
            </p:extLst>
          </p:nvPr>
        </p:nvGraphicFramePr>
        <p:xfrm>
          <a:off x="179512" y="1268760"/>
          <a:ext cx="8137524" cy="547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91"/>
                <a:gridCol w="3203971"/>
                <a:gridCol w="828477"/>
                <a:gridCol w="3240285"/>
              </a:tblGrid>
              <a:tr h="4497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Мероприятие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Мероприятие </a:t>
                      </a:r>
                    </a:p>
                  </a:txBody>
                  <a:tcPr/>
                </a:tc>
              </a:tr>
              <a:tr h="4878711">
                <a:tc>
                  <a:txBody>
                    <a:bodyPr/>
                    <a:lstStyle/>
                    <a:p>
                      <a:r>
                        <a:rPr lang="ru-RU" dirty="0" smtClean="0"/>
                        <a:t>9:00– 9:30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9:30– 9:50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10:00</a:t>
                      </a:r>
                      <a:r>
                        <a:rPr lang="ru-RU" baseline="0" dirty="0" smtClean="0"/>
                        <a:t>– 10:15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dirty="0" smtClean="0"/>
                        <a:t>10:25-10:35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10:35-10:50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11:00-14:00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Заезд, регистрация, размещение в Административном корпусе.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Завтрак</a:t>
                      </a:r>
                      <a:r>
                        <a:rPr lang="ru-RU" baseline="0" dirty="0" smtClean="0"/>
                        <a:t> в кафе «Венеция».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dirty="0" smtClean="0"/>
                        <a:t>Организационный сбор в конференц-зале.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Торжественное открытие полуфинала конкурса.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Конкурсное задание «</a:t>
                      </a:r>
                      <a:r>
                        <a:rPr lang="ru-RU" dirty="0" err="1" smtClean="0"/>
                        <a:t>Самопрезентация</a:t>
                      </a:r>
                      <a:r>
                        <a:rPr lang="ru-RU" dirty="0" smtClean="0"/>
                        <a:t>».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Конкурсные показательные занятия</a:t>
                      </a:r>
                      <a:r>
                        <a:rPr lang="ru-RU" baseline="0" dirty="0" smtClean="0"/>
                        <a:t> (№ 1 - 6).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14:00-14:30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14:30-16:00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16:30-17:00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17:15-17:45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18:00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Обед в кафе «Венеция».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Конкурсные показательные занятия</a:t>
                      </a:r>
                      <a:r>
                        <a:rPr lang="ru-RU" baseline="0" dirty="0" smtClean="0"/>
                        <a:t> (№ 7 - 10).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Подведение жюри итогов полуфинала конкурса в конференц-зале. Объявление победителя.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Ужин в кафе «Венеция».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Отъезд участников и гостей полуфинала конкурса «Вожатый года 2016».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9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3657600" cy="864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ЗАКРЫТЫЕ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(Предполагают ответ «да» или «нет»)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11560" y="2852936"/>
            <a:ext cx="7272808" cy="38164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Вступительный вопрос (задает тон всему интервью, создает дружескую атмосферу).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Направляющий вопрос (помогает респонденту придерживаться темы беседы).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Ознакомительный вопрос (о мнении собеседника по какому-либо вопросу).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Информационный вопрос (позволяет респонденту поделиться опытом, дать совет интервьюеру).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Вопрос для обдумывания.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Заключающий вопрос (помогает закончить беседу).</a:t>
            </a:r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idx="1"/>
          </p:nvPr>
        </p:nvSpPr>
        <p:spPr>
          <a:xfrm>
            <a:off x="4355976" y="1628800"/>
            <a:ext cx="3960440" cy="864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ОТКРЫТЫЕ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(Предполагают развернутые объяснения)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80112" y="1052736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330841" y="1052736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9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Шаблонные вопросы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400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Расскажите о себе, своей работе.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Как Вы можете охарактеризовать себя в двух словах?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Когда Вы решили стать ______? Почему?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Что привело Вас именно к __________?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Что послужило толчком к ___________?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 чем плюсы и минусы работы _______?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Опишите три Ваших достижения.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Каковы Ваши планы в _________?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Как Вам удалось добиться успеха в _________?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Как Вы изменились после _________?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Чем Вы любите заниматься в свободное время?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Что для Вас было самым сложным?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Какие советы Вы можете дать новичкам (читателям и т.д</a:t>
            </a:r>
            <a:r>
              <a:rPr lang="ru-RU" dirty="0" smtClean="0"/>
              <a:t>.)?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5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1365</TotalTime>
  <Words>786</Words>
  <Application>Microsoft Office PowerPoint</Application>
  <PresentationFormat>Экран (4:3)</PresentationFormat>
  <Paragraphs>125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Соседство</vt:lpstr>
      <vt:lpstr>ИНТЕРВЬЮ. Секреты  успешной подготовки интервью.</vt:lpstr>
      <vt:lpstr>Интервью – предназначенная для печати, радио или телевидения беседа журналиста  с каким-либо лицом.</vt:lpstr>
      <vt:lpstr>Виды интервью</vt:lpstr>
      <vt:lpstr>Этапы интервью</vt:lpstr>
      <vt:lpstr>Схема подготовки к интервью</vt:lpstr>
      <vt:lpstr>Личность респондента</vt:lpstr>
      <vt:lpstr>Место и время</vt:lpstr>
      <vt:lpstr>Вопросы</vt:lpstr>
      <vt:lpstr>Шаблонные вопросы</vt:lpstr>
      <vt:lpstr>Практикум  «Редакционное задание»</vt:lpstr>
      <vt:lpstr>Как расположить к себе собеседника?</vt:lpstr>
      <vt:lpstr>«Бытовые» хитрости радиожурналиста: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main</dc:creator>
  <cp:lastModifiedBy>main</cp:lastModifiedBy>
  <cp:revision>77</cp:revision>
  <dcterms:created xsi:type="dcterms:W3CDTF">2016-03-20T11:32:39Z</dcterms:created>
  <dcterms:modified xsi:type="dcterms:W3CDTF">2017-01-19T17:13:32Z</dcterms:modified>
</cp:coreProperties>
</file>